
<file path=[Content_Types].xml><?xml version="1.0" encoding="utf-8"?>
<Types xmlns="http://schemas.openxmlformats.org/package/2006/content-types">
  <Default Extension="emf" ContentType="image/x-emf"/>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5"/>
  </p:notesMasterIdLst>
  <p:sldIdLst>
    <p:sldId id="256" r:id="rId2"/>
    <p:sldId id="257" r:id="rId3"/>
    <p:sldId id="258" r:id="rId4"/>
    <p:sldId id="259" r:id="rId5"/>
    <p:sldId id="260" r:id="rId6"/>
    <p:sldId id="261" r:id="rId7"/>
    <p:sldId id="279" r:id="rId8"/>
    <p:sldId id="262" r:id="rId9"/>
    <p:sldId id="280" r:id="rId10"/>
    <p:sldId id="264" r:id="rId11"/>
    <p:sldId id="281" r:id="rId12"/>
    <p:sldId id="266" r:id="rId13"/>
    <p:sldId id="267" r:id="rId14"/>
    <p:sldId id="282" r:id="rId15"/>
    <p:sldId id="283" r:id="rId16"/>
    <p:sldId id="284" r:id="rId17"/>
    <p:sldId id="268" r:id="rId18"/>
    <p:sldId id="285" r:id="rId19"/>
    <p:sldId id="286" r:id="rId20"/>
    <p:sldId id="287" r:id="rId21"/>
    <p:sldId id="269" r:id="rId22"/>
    <p:sldId id="288" r:id="rId23"/>
    <p:sldId id="289" r:id="rId24"/>
    <p:sldId id="290" r:id="rId25"/>
    <p:sldId id="291" r:id="rId26"/>
    <p:sldId id="292" r:id="rId27"/>
    <p:sldId id="293" r:id="rId28"/>
    <p:sldId id="294" r:id="rId29"/>
    <p:sldId id="295" r:id="rId30"/>
    <p:sldId id="275" r:id="rId31"/>
    <p:sldId id="276" r:id="rId32"/>
    <p:sldId id="277" r:id="rId33"/>
    <p:sldId id="278" r:id="rId34"/>
  </p:sldIdLst>
  <p:sldSz cx="9144000" cy="5143500" type="screen16x9"/>
  <p:notesSz cx="6858000" cy="9144000"/>
  <p:embeddedFontLst>
    <p:embeddedFont>
      <p:font typeface="Old Standard TT" panose="020B0604020202020204" charset="0"/>
      <p:regular r:id="rId36"/>
      <p:bold r:id="rId37"/>
      <p: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66" d="100"/>
          <a:sy n="66" d="100"/>
        </p:scale>
        <p:origin x="1930" y="75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2.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2.png>
</file>

<file path=ppt/media/image3.jpe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63e7c4c73d_0_17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63e7c4c73d_0_17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63e7c4c73d_0_17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63e7c4c73d_0_17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697400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63e7c4c73d_0_17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63e7c4c73d_0_1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63e7c4c73d_0_17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63e7c4c73d_0_17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63e7c4c73d_0_17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63e7c4c73d_0_17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354493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63e7c4c73d_0_17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63e7c4c73d_0_17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643037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63e7c4c73d_0_17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63e7c4c73d_0_17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487999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63e7c4c73d_0_18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63e7c4c73d_0_18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63e7c4c73d_0_18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63e7c4c73d_0_18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6049210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63e7c4c73d_0_18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63e7c4c73d_0_18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882856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63e7c4c73d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63e7c4c73d_0_2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63e7c4c73d_0_18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63e7c4c73d_0_18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7924807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63e7c4c73d_0_18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63e7c4c73d_0_18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63e7c4c73d_0_18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63e7c4c73d_0_18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6833554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63e7c4c73d_0_18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63e7c4c73d_0_18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4488646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63e7c4c73d_0_18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63e7c4c73d_0_18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7913533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63e7c4c73d_0_18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63e7c4c73d_0_18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6327387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63e7c4c73d_0_18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63e7c4c73d_0_18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3982335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63e7c4c73d_0_21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63e7c4c73d_0_21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63e7c4c73d_0_19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63e7c4c73d_0_19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63e7c4c73d_0_2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63e7c4c73d_0_2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63e7c4c73d_0_17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63e7c4c73d_0_17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63e7c4c73d_0_21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63e7c4c73d_0_21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63e7c4c73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4" name="Google Shape;74;g63e7c4c73d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63e7c4c73d_0_17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63e7c4c73d_0_17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63e7c4c73d_0_17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 name="Google Shape;86;g63e7c4c73d_0_173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63e7c4c73d_0_17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 name="Google Shape;86;g63e7c4c73d_0_173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112707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63e7c4c73d_0_17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63e7c4c73d_0_17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63e7c4c73d_0_17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63e7c4c73d_0_17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412098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sp>
        <p:nvSpPr>
          <p:cNvPr id="10" name="Google Shape;10;p2"/>
          <p:cNvSpPr/>
          <p:nvPr/>
        </p:nvSpPr>
        <p:spPr>
          <a:xfrm>
            <a:off x="0" y="100"/>
            <a:ext cx="9144000" cy="1711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 name="Google Shape;11;p2"/>
          <p:cNvCxnSpPr/>
          <p:nvPr/>
        </p:nvCxnSpPr>
        <p:spPr>
          <a:xfrm>
            <a:off x="641934" y="3597500"/>
            <a:ext cx="390300" cy="0"/>
          </a:xfrm>
          <a:prstGeom prst="straightConnector1">
            <a:avLst/>
          </a:prstGeom>
          <a:noFill/>
          <a:ln w="28575" cap="flat" cmpd="sng">
            <a:solidFill>
              <a:schemeClr val="accent1"/>
            </a:solidFill>
            <a:prstDash val="solid"/>
            <a:round/>
            <a:headEnd type="none" w="sm" len="sm"/>
            <a:tailEnd type="none" w="sm" len="sm"/>
          </a:ln>
        </p:spPr>
      </p:cxnSp>
      <p:sp>
        <p:nvSpPr>
          <p:cNvPr id="12" name="Google Shape;12;p2"/>
          <p:cNvSpPr txBox="1">
            <a:spLocks noGrp="1"/>
          </p:cNvSpPr>
          <p:nvPr>
            <p:ph type="ctrTitle"/>
          </p:nvPr>
        </p:nvSpPr>
        <p:spPr>
          <a:xfrm>
            <a:off x="512700" y="1893300"/>
            <a:ext cx="8118600" cy="1522800"/>
          </a:xfrm>
          <a:prstGeom prst="rect">
            <a:avLst/>
          </a:prstGeom>
        </p:spPr>
        <p:txBody>
          <a:bodyPr spcFirstLastPara="1" wrap="square" lIns="91425" tIns="91425" rIns="91425" bIns="91425" anchor="b" anchorCtr="0">
            <a:noAutofit/>
          </a:bodyPr>
          <a:lstStyle>
            <a:lvl1pPr lvl="0">
              <a:spcBef>
                <a:spcPts val="0"/>
              </a:spcBef>
              <a:spcAft>
                <a:spcPts val="0"/>
              </a:spcAft>
              <a:buClr>
                <a:schemeClr val="accent1"/>
              </a:buClr>
              <a:buSzPts val="4200"/>
              <a:buNone/>
              <a:defRPr sz="4200">
                <a:solidFill>
                  <a:schemeClr val="accent1"/>
                </a:solidFill>
              </a:defRPr>
            </a:lvl1pPr>
            <a:lvl2pPr lvl="1">
              <a:spcBef>
                <a:spcPts val="0"/>
              </a:spcBef>
              <a:spcAft>
                <a:spcPts val="0"/>
              </a:spcAft>
              <a:buClr>
                <a:schemeClr val="accent1"/>
              </a:buClr>
              <a:buSzPts val="4200"/>
              <a:buNone/>
              <a:defRPr sz="4200">
                <a:solidFill>
                  <a:schemeClr val="accent1"/>
                </a:solidFill>
              </a:defRPr>
            </a:lvl2pPr>
            <a:lvl3pPr lvl="2">
              <a:spcBef>
                <a:spcPts val="0"/>
              </a:spcBef>
              <a:spcAft>
                <a:spcPts val="0"/>
              </a:spcAft>
              <a:buClr>
                <a:schemeClr val="accent1"/>
              </a:buClr>
              <a:buSzPts val="4200"/>
              <a:buNone/>
              <a:defRPr sz="4200">
                <a:solidFill>
                  <a:schemeClr val="accent1"/>
                </a:solidFill>
              </a:defRPr>
            </a:lvl3pPr>
            <a:lvl4pPr lvl="3">
              <a:spcBef>
                <a:spcPts val="0"/>
              </a:spcBef>
              <a:spcAft>
                <a:spcPts val="0"/>
              </a:spcAft>
              <a:buClr>
                <a:schemeClr val="accent1"/>
              </a:buClr>
              <a:buSzPts val="4200"/>
              <a:buNone/>
              <a:defRPr sz="4200">
                <a:solidFill>
                  <a:schemeClr val="accent1"/>
                </a:solidFill>
              </a:defRPr>
            </a:lvl4pPr>
            <a:lvl5pPr lvl="4">
              <a:spcBef>
                <a:spcPts val="0"/>
              </a:spcBef>
              <a:spcAft>
                <a:spcPts val="0"/>
              </a:spcAft>
              <a:buClr>
                <a:schemeClr val="accent1"/>
              </a:buClr>
              <a:buSzPts val="4200"/>
              <a:buNone/>
              <a:defRPr sz="4200">
                <a:solidFill>
                  <a:schemeClr val="accent1"/>
                </a:solidFill>
              </a:defRPr>
            </a:lvl5pPr>
            <a:lvl6pPr lvl="5">
              <a:spcBef>
                <a:spcPts val="0"/>
              </a:spcBef>
              <a:spcAft>
                <a:spcPts val="0"/>
              </a:spcAft>
              <a:buClr>
                <a:schemeClr val="accent1"/>
              </a:buClr>
              <a:buSzPts val="4200"/>
              <a:buNone/>
              <a:defRPr sz="4200">
                <a:solidFill>
                  <a:schemeClr val="accent1"/>
                </a:solidFill>
              </a:defRPr>
            </a:lvl6pPr>
            <a:lvl7pPr lvl="6">
              <a:spcBef>
                <a:spcPts val="0"/>
              </a:spcBef>
              <a:spcAft>
                <a:spcPts val="0"/>
              </a:spcAft>
              <a:buClr>
                <a:schemeClr val="accent1"/>
              </a:buClr>
              <a:buSzPts val="4200"/>
              <a:buNone/>
              <a:defRPr sz="4200">
                <a:solidFill>
                  <a:schemeClr val="accent1"/>
                </a:solidFill>
              </a:defRPr>
            </a:lvl7pPr>
            <a:lvl8pPr lvl="7">
              <a:spcBef>
                <a:spcPts val="0"/>
              </a:spcBef>
              <a:spcAft>
                <a:spcPts val="0"/>
              </a:spcAft>
              <a:buClr>
                <a:schemeClr val="accent1"/>
              </a:buClr>
              <a:buSzPts val="4200"/>
              <a:buNone/>
              <a:defRPr sz="4200">
                <a:solidFill>
                  <a:schemeClr val="accent1"/>
                </a:solidFill>
              </a:defRPr>
            </a:lvl8pPr>
            <a:lvl9pPr lvl="8">
              <a:spcBef>
                <a:spcPts val="0"/>
              </a:spcBef>
              <a:spcAft>
                <a:spcPts val="0"/>
              </a:spcAft>
              <a:buClr>
                <a:schemeClr val="accent1"/>
              </a:buClr>
              <a:buSzPts val="4200"/>
              <a:buNone/>
              <a:defRPr sz="4200">
                <a:solidFill>
                  <a:schemeClr val="accent1"/>
                </a:solidFill>
              </a:defRPr>
            </a:lvl9pPr>
          </a:lstStyle>
          <a:p>
            <a:endParaRPr/>
          </a:p>
        </p:txBody>
      </p:sp>
      <p:sp>
        <p:nvSpPr>
          <p:cNvPr id="13" name="Google Shape;13;p2"/>
          <p:cNvSpPr txBox="1">
            <a:spLocks noGrp="1"/>
          </p:cNvSpPr>
          <p:nvPr>
            <p:ph type="subTitle" idx="1"/>
          </p:nvPr>
        </p:nvSpPr>
        <p:spPr>
          <a:xfrm>
            <a:off x="512700" y="3840639"/>
            <a:ext cx="8118600" cy="787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accent2"/>
              </a:buClr>
              <a:buSzPts val="2400"/>
              <a:buNone/>
              <a:defRPr sz="2400">
                <a:solidFill>
                  <a:schemeClr val="accent2"/>
                </a:solidFill>
              </a:defRPr>
            </a:lvl1pPr>
            <a:lvl2pPr lvl="1">
              <a:lnSpc>
                <a:spcPct val="100000"/>
              </a:lnSpc>
              <a:spcBef>
                <a:spcPts val="0"/>
              </a:spcBef>
              <a:spcAft>
                <a:spcPts val="0"/>
              </a:spcAft>
              <a:buClr>
                <a:schemeClr val="accent2"/>
              </a:buClr>
              <a:buSzPts val="2400"/>
              <a:buNone/>
              <a:defRPr sz="2400">
                <a:solidFill>
                  <a:schemeClr val="accent2"/>
                </a:solidFill>
              </a:defRPr>
            </a:lvl2pPr>
            <a:lvl3pPr lvl="2">
              <a:lnSpc>
                <a:spcPct val="100000"/>
              </a:lnSpc>
              <a:spcBef>
                <a:spcPts val="0"/>
              </a:spcBef>
              <a:spcAft>
                <a:spcPts val="0"/>
              </a:spcAft>
              <a:buClr>
                <a:schemeClr val="accent2"/>
              </a:buClr>
              <a:buSzPts val="2400"/>
              <a:buNone/>
              <a:defRPr sz="2400">
                <a:solidFill>
                  <a:schemeClr val="accent2"/>
                </a:solidFill>
              </a:defRPr>
            </a:lvl3pPr>
            <a:lvl4pPr lvl="3">
              <a:lnSpc>
                <a:spcPct val="100000"/>
              </a:lnSpc>
              <a:spcBef>
                <a:spcPts val="0"/>
              </a:spcBef>
              <a:spcAft>
                <a:spcPts val="0"/>
              </a:spcAft>
              <a:buClr>
                <a:schemeClr val="accent2"/>
              </a:buClr>
              <a:buSzPts val="2400"/>
              <a:buNone/>
              <a:defRPr sz="2400">
                <a:solidFill>
                  <a:schemeClr val="accent2"/>
                </a:solidFill>
              </a:defRPr>
            </a:lvl4pPr>
            <a:lvl5pPr lvl="4">
              <a:lnSpc>
                <a:spcPct val="100000"/>
              </a:lnSpc>
              <a:spcBef>
                <a:spcPts val="0"/>
              </a:spcBef>
              <a:spcAft>
                <a:spcPts val="0"/>
              </a:spcAft>
              <a:buClr>
                <a:schemeClr val="accent2"/>
              </a:buClr>
              <a:buSzPts val="2400"/>
              <a:buNone/>
              <a:defRPr sz="2400">
                <a:solidFill>
                  <a:schemeClr val="accent2"/>
                </a:solidFill>
              </a:defRPr>
            </a:lvl5pPr>
            <a:lvl6pPr lvl="5">
              <a:lnSpc>
                <a:spcPct val="100000"/>
              </a:lnSpc>
              <a:spcBef>
                <a:spcPts val="0"/>
              </a:spcBef>
              <a:spcAft>
                <a:spcPts val="0"/>
              </a:spcAft>
              <a:buClr>
                <a:schemeClr val="accent2"/>
              </a:buClr>
              <a:buSzPts val="2400"/>
              <a:buNone/>
              <a:defRPr sz="2400">
                <a:solidFill>
                  <a:schemeClr val="accent2"/>
                </a:solidFill>
              </a:defRPr>
            </a:lvl6pPr>
            <a:lvl7pPr lvl="6">
              <a:lnSpc>
                <a:spcPct val="100000"/>
              </a:lnSpc>
              <a:spcBef>
                <a:spcPts val="0"/>
              </a:spcBef>
              <a:spcAft>
                <a:spcPts val="0"/>
              </a:spcAft>
              <a:buClr>
                <a:schemeClr val="accent2"/>
              </a:buClr>
              <a:buSzPts val="2400"/>
              <a:buNone/>
              <a:defRPr sz="2400">
                <a:solidFill>
                  <a:schemeClr val="accent2"/>
                </a:solidFill>
              </a:defRPr>
            </a:lvl7pPr>
            <a:lvl8pPr lvl="7">
              <a:lnSpc>
                <a:spcPct val="100000"/>
              </a:lnSpc>
              <a:spcBef>
                <a:spcPts val="0"/>
              </a:spcBef>
              <a:spcAft>
                <a:spcPts val="0"/>
              </a:spcAft>
              <a:buClr>
                <a:schemeClr val="accent2"/>
              </a:buClr>
              <a:buSzPts val="2400"/>
              <a:buNone/>
              <a:defRPr sz="2400">
                <a:solidFill>
                  <a:schemeClr val="accent2"/>
                </a:solidFill>
              </a:defRPr>
            </a:lvl8pPr>
            <a:lvl9pPr lvl="8">
              <a:lnSpc>
                <a:spcPct val="100000"/>
              </a:lnSpc>
              <a:spcBef>
                <a:spcPts val="0"/>
              </a:spcBef>
              <a:spcAft>
                <a:spcPts val="0"/>
              </a:spcAft>
              <a:buClr>
                <a:schemeClr val="accent2"/>
              </a:buClr>
              <a:buSzPts val="2400"/>
              <a:buNone/>
              <a:defRPr sz="2400">
                <a:solidFill>
                  <a:schemeClr val="accent2"/>
                </a:solidFill>
              </a:defRPr>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9"/>
        <p:cNvGrpSpPr/>
        <p:nvPr/>
      </p:nvGrpSpPr>
      <p:grpSpPr>
        <a:xfrm>
          <a:off x="0" y="0"/>
          <a:ext cx="0" cy="0"/>
          <a:chOff x="0" y="0"/>
          <a:chExt cx="0" cy="0"/>
        </a:xfrm>
      </p:grpSpPr>
      <p:sp>
        <p:nvSpPr>
          <p:cNvPr id="50" name="Google Shape;50;p11"/>
          <p:cNvSpPr txBox="1">
            <a:spLocks noGrp="1"/>
          </p:cNvSpPr>
          <p:nvPr>
            <p:ph type="title" hasCustomPrompt="1"/>
          </p:nvPr>
        </p:nvSpPr>
        <p:spPr>
          <a:xfrm>
            <a:off x="311700" y="1039650"/>
            <a:ext cx="8520600" cy="2106300"/>
          </a:xfrm>
          <a:prstGeom prst="rect">
            <a:avLst/>
          </a:prstGeom>
        </p:spPr>
        <p:txBody>
          <a:bodyPr spcFirstLastPara="1" wrap="square" lIns="91425" tIns="91425" rIns="91425" bIns="91425" anchor="b" anchorCtr="0">
            <a:noAutofit/>
          </a:bodyPr>
          <a:lstStyle>
            <a:lvl1pPr lvl="0" algn="ctr">
              <a:spcBef>
                <a:spcPts val="0"/>
              </a:spcBef>
              <a:spcAft>
                <a:spcPts val="0"/>
              </a:spcAft>
              <a:buSzPts val="14000"/>
              <a:buNone/>
              <a:defRPr sz="14000" b="1"/>
            </a:lvl1pPr>
            <a:lvl2pPr lvl="1" algn="ctr">
              <a:spcBef>
                <a:spcPts val="0"/>
              </a:spcBef>
              <a:spcAft>
                <a:spcPts val="0"/>
              </a:spcAft>
              <a:buSzPts val="14000"/>
              <a:buNone/>
              <a:defRPr sz="14000" b="1"/>
            </a:lvl2pPr>
            <a:lvl3pPr lvl="2" algn="ctr">
              <a:spcBef>
                <a:spcPts val="0"/>
              </a:spcBef>
              <a:spcAft>
                <a:spcPts val="0"/>
              </a:spcAft>
              <a:buSzPts val="14000"/>
              <a:buNone/>
              <a:defRPr sz="14000" b="1"/>
            </a:lvl3pPr>
            <a:lvl4pPr lvl="3" algn="ctr">
              <a:spcBef>
                <a:spcPts val="0"/>
              </a:spcBef>
              <a:spcAft>
                <a:spcPts val="0"/>
              </a:spcAft>
              <a:buSzPts val="14000"/>
              <a:buNone/>
              <a:defRPr sz="14000" b="1"/>
            </a:lvl4pPr>
            <a:lvl5pPr lvl="4" algn="ctr">
              <a:spcBef>
                <a:spcPts val="0"/>
              </a:spcBef>
              <a:spcAft>
                <a:spcPts val="0"/>
              </a:spcAft>
              <a:buSzPts val="14000"/>
              <a:buNone/>
              <a:defRPr sz="14000" b="1"/>
            </a:lvl5pPr>
            <a:lvl6pPr lvl="5" algn="ctr">
              <a:spcBef>
                <a:spcPts val="0"/>
              </a:spcBef>
              <a:spcAft>
                <a:spcPts val="0"/>
              </a:spcAft>
              <a:buSzPts val="14000"/>
              <a:buNone/>
              <a:defRPr sz="14000" b="1"/>
            </a:lvl6pPr>
            <a:lvl7pPr lvl="6" algn="ctr">
              <a:spcBef>
                <a:spcPts val="0"/>
              </a:spcBef>
              <a:spcAft>
                <a:spcPts val="0"/>
              </a:spcAft>
              <a:buSzPts val="14000"/>
              <a:buNone/>
              <a:defRPr sz="14000" b="1"/>
            </a:lvl7pPr>
            <a:lvl8pPr lvl="7" algn="ctr">
              <a:spcBef>
                <a:spcPts val="0"/>
              </a:spcBef>
              <a:spcAft>
                <a:spcPts val="0"/>
              </a:spcAft>
              <a:buSzPts val="14000"/>
              <a:buNone/>
              <a:defRPr sz="14000" b="1"/>
            </a:lvl8pPr>
            <a:lvl9pPr lvl="8" algn="ctr">
              <a:spcBef>
                <a:spcPts val="0"/>
              </a:spcBef>
              <a:spcAft>
                <a:spcPts val="0"/>
              </a:spcAft>
              <a:buSzPts val="14000"/>
              <a:buNone/>
              <a:defRPr sz="14000" b="1"/>
            </a:lvl9pPr>
          </a:lstStyle>
          <a:p>
            <a:r>
              <a:t>xx%</a:t>
            </a:r>
          </a:p>
        </p:txBody>
      </p:sp>
      <p:sp>
        <p:nvSpPr>
          <p:cNvPr id="51" name="Google Shape;51;p11"/>
          <p:cNvSpPr txBox="1">
            <a:spLocks noGrp="1"/>
          </p:cNvSpPr>
          <p:nvPr>
            <p:ph type="body" idx="1"/>
          </p:nvPr>
        </p:nvSpPr>
        <p:spPr>
          <a:xfrm>
            <a:off x="311700" y="32284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2" name="Google Shape;52;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5"/>
        <p:cNvGrpSpPr/>
        <p:nvPr/>
      </p:nvGrpSpPr>
      <p:grpSpPr>
        <a:xfrm>
          <a:off x="0" y="0"/>
          <a:ext cx="0" cy="0"/>
          <a:chOff x="0" y="0"/>
          <a:chExt cx="0" cy="0"/>
        </a:xfrm>
      </p:grpSpPr>
      <p:cxnSp>
        <p:nvCxnSpPr>
          <p:cNvPr id="16" name="Google Shape;16;p3"/>
          <p:cNvCxnSpPr/>
          <p:nvPr/>
        </p:nvCxnSpPr>
        <p:spPr>
          <a:xfrm>
            <a:off x="641934" y="3597500"/>
            <a:ext cx="390300" cy="0"/>
          </a:xfrm>
          <a:prstGeom prst="straightConnector1">
            <a:avLst/>
          </a:prstGeom>
          <a:noFill/>
          <a:ln w="28575" cap="flat" cmpd="sng">
            <a:solidFill>
              <a:schemeClr val="lt2"/>
            </a:solidFill>
            <a:prstDash val="solid"/>
            <a:round/>
            <a:headEnd type="none" w="sm" len="sm"/>
            <a:tailEnd type="none" w="sm" len="sm"/>
          </a:ln>
        </p:spPr>
      </p:cxnSp>
      <p:sp>
        <p:nvSpPr>
          <p:cNvPr id="17" name="Google Shape;17;p3"/>
          <p:cNvSpPr txBox="1">
            <a:spLocks noGrp="1"/>
          </p:cNvSpPr>
          <p:nvPr>
            <p:ph type="title"/>
          </p:nvPr>
        </p:nvSpPr>
        <p:spPr>
          <a:xfrm>
            <a:off x="512700" y="1893300"/>
            <a:ext cx="8118600" cy="1522800"/>
          </a:xfrm>
          <a:prstGeom prst="rect">
            <a:avLst/>
          </a:prstGeom>
        </p:spPr>
        <p:txBody>
          <a:bodyPr spcFirstLastPara="1" wrap="square" lIns="91425" tIns="91425" rIns="91425" bIns="91425" anchor="b" anchorCtr="0">
            <a:noAutofit/>
          </a:bodyPr>
          <a:lstStyle>
            <a:lvl1pPr lvl="0">
              <a:spcBef>
                <a:spcPts val="0"/>
              </a:spcBef>
              <a:spcAft>
                <a:spcPts val="0"/>
              </a:spcAft>
              <a:buClr>
                <a:schemeClr val="accent1"/>
              </a:buClr>
              <a:buSzPts val="6000"/>
              <a:buNone/>
              <a:defRPr sz="6000">
                <a:solidFill>
                  <a:schemeClr val="accent1"/>
                </a:solidFill>
              </a:defRPr>
            </a:lvl1pPr>
            <a:lvl2pPr lvl="1">
              <a:spcBef>
                <a:spcPts val="0"/>
              </a:spcBef>
              <a:spcAft>
                <a:spcPts val="0"/>
              </a:spcAft>
              <a:buClr>
                <a:schemeClr val="accent1"/>
              </a:buClr>
              <a:buSzPts val="6000"/>
              <a:buNone/>
              <a:defRPr sz="6000">
                <a:solidFill>
                  <a:schemeClr val="accent1"/>
                </a:solidFill>
              </a:defRPr>
            </a:lvl2pPr>
            <a:lvl3pPr lvl="2">
              <a:spcBef>
                <a:spcPts val="0"/>
              </a:spcBef>
              <a:spcAft>
                <a:spcPts val="0"/>
              </a:spcAft>
              <a:buClr>
                <a:schemeClr val="accent1"/>
              </a:buClr>
              <a:buSzPts val="6000"/>
              <a:buNone/>
              <a:defRPr sz="6000">
                <a:solidFill>
                  <a:schemeClr val="accent1"/>
                </a:solidFill>
              </a:defRPr>
            </a:lvl3pPr>
            <a:lvl4pPr lvl="3">
              <a:spcBef>
                <a:spcPts val="0"/>
              </a:spcBef>
              <a:spcAft>
                <a:spcPts val="0"/>
              </a:spcAft>
              <a:buClr>
                <a:schemeClr val="accent1"/>
              </a:buClr>
              <a:buSzPts val="6000"/>
              <a:buNone/>
              <a:defRPr sz="6000">
                <a:solidFill>
                  <a:schemeClr val="accent1"/>
                </a:solidFill>
              </a:defRPr>
            </a:lvl4pPr>
            <a:lvl5pPr lvl="4">
              <a:spcBef>
                <a:spcPts val="0"/>
              </a:spcBef>
              <a:spcAft>
                <a:spcPts val="0"/>
              </a:spcAft>
              <a:buClr>
                <a:schemeClr val="accent1"/>
              </a:buClr>
              <a:buSzPts val="6000"/>
              <a:buNone/>
              <a:defRPr sz="6000">
                <a:solidFill>
                  <a:schemeClr val="accent1"/>
                </a:solidFill>
              </a:defRPr>
            </a:lvl5pPr>
            <a:lvl6pPr lvl="5">
              <a:spcBef>
                <a:spcPts val="0"/>
              </a:spcBef>
              <a:spcAft>
                <a:spcPts val="0"/>
              </a:spcAft>
              <a:buClr>
                <a:schemeClr val="accent1"/>
              </a:buClr>
              <a:buSzPts val="6000"/>
              <a:buNone/>
              <a:defRPr sz="6000">
                <a:solidFill>
                  <a:schemeClr val="accent1"/>
                </a:solidFill>
              </a:defRPr>
            </a:lvl6pPr>
            <a:lvl7pPr lvl="6">
              <a:spcBef>
                <a:spcPts val="0"/>
              </a:spcBef>
              <a:spcAft>
                <a:spcPts val="0"/>
              </a:spcAft>
              <a:buClr>
                <a:schemeClr val="accent1"/>
              </a:buClr>
              <a:buSzPts val="6000"/>
              <a:buNone/>
              <a:defRPr sz="6000">
                <a:solidFill>
                  <a:schemeClr val="accent1"/>
                </a:solidFill>
              </a:defRPr>
            </a:lvl7pPr>
            <a:lvl8pPr lvl="7">
              <a:spcBef>
                <a:spcPts val="0"/>
              </a:spcBef>
              <a:spcAft>
                <a:spcPts val="0"/>
              </a:spcAft>
              <a:buClr>
                <a:schemeClr val="accent1"/>
              </a:buClr>
              <a:buSzPts val="6000"/>
              <a:buNone/>
              <a:defRPr sz="6000">
                <a:solidFill>
                  <a:schemeClr val="accent1"/>
                </a:solidFill>
              </a:defRPr>
            </a:lvl8pPr>
            <a:lvl9pPr lvl="8">
              <a:spcBef>
                <a:spcPts val="0"/>
              </a:spcBef>
              <a:spcAft>
                <a:spcPts val="0"/>
              </a:spcAft>
              <a:buClr>
                <a:schemeClr val="accent1"/>
              </a:buClr>
              <a:buSzPts val="6000"/>
              <a:buNone/>
              <a:defRPr sz="6000">
                <a:solidFill>
                  <a:schemeClr val="accent1"/>
                </a:solidFill>
              </a:defRPr>
            </a:lvl9pPr>
          </a:lstStyle>
          <a:p>
            <a:endParaRPr/>
          </a:p>
        </p:txBody>
      </p:sp>
      <p:sp>
        <p:nvSpPr>
          <p:cNvPr id="18" name="Google Shape;1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sp>
        <p:nvSpPr>
          <p:cNvPr id="20" name="Google Shape;20;p4"/>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2" name="Google Shape;22;p4"/>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3" name="Google Shape;2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6" name="Google Shape;26;p5"/>
          <p:cNvSpPr txBox="1">
            <a:spLocks noGrp="1"/>
          </p:cNvSpPr>
          <p:nvPr>
            <p:ph type="body" idx="1"/>
          </p:nvPr>
        </p:nvSpPr>
        <p:spPr>
          <a:xfrm>
            <a:off x="311700" y="1171675"/>
            <a:ext cx="3999900" cy="3397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7" name="Google Shape;27;p5"/>
          <p:cNvSpPr txBox="1">
            <a:spLocks noGrp="1"/>
          </p:cNvSpPr>
          <p:nvPr>
            <p:ph type="body" idx="2"/>
          </p:nvPr>
        </p:nvSpPr>
        <p:spPr>
          <a:xfrm>
            <a:off x="4832400" y="1171675"/>
            <a:ext cx="3999900" cy="3397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8" name="Google Shape;28;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1" name="Google Shape;3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4" name="Google Shape;34;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5" name="Google Shape;35;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490250" y="526350"/>
            <a:ext cx="56040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accent1"/>
              </a:buClr>
              <a:buSzPts val="5400"/>
              <a:buNone/>
              <a:defRPr sz="5400">
                <a:solidFill>
                  <a:schemeClr val="accent1"/>
                </a:solidFill>
              </a:defRPr>
            </a:lvl1pPr>
            <a:lvl2pPr lvl="1">
              <a:spcBef>
                <a:spcPts val="0"/>
              </a:spcBef>
              <a:spcAft>
                <a:spcPts val="0"/>
              </a:spcAft>
              <a:buClr>
                <a:schemeClr val="accent1"/>
              </a:buClr>
              <a:buSzPts val="5400"/>
              <a:buNone/>
              <a:defRPr sz="5400">
                <a:solidFill>
                  <a:schemeClr val="accent1"/>
                </a:solidFill>
              </a:defRPr>
            </a:lvl2pPr>
            <a:lvl3pPr lvl="2">
              <a:spcBef>
                <a:spcPts val="0"/>
              </a:spcBef>
              <a:spcAft>
                <a:spcPts val="0"/>
              </a:spcAft>
              <a:buClr>
                <a:schemeClr val="accent1"/>
              </a:buClr>
              <a:buSzPts val="5400"/>
              <a:buNone/>
              <a:defRPr sz="5400">
                <a:solidFill>
                  <a:schemeClr val="accent1"/>
                </a:solidFill>
              </a:defRPr>
            </a:lvl3pPr>
            <a:lvl4pPr lvl="3">
              <a:spcBef>
                <a:spcPts val="0"/>
              </a:spcBef>
              <a:spcAft>
                <a:spcPts val="0"/>
              </a:spcAft>
              <a:buClr>
                <a:schemeClr val="accent1"/>
              </a:buClr>
              <a:buSzPts val="5400"/>
              <a:buNone/>
              <a:defRPr sz="5400">
                <a:solidFill>
                  <a:schemeClr val="accent1"/>
                </a:solidFill>
              </a:defRPr>
            </a:lvl4pPr>
            <a:lvl5pPr lvl="4">
              <a:spcBef>
                <a:spcPts val="0"/>
              </a:spcBef>
              <a:spcAft>
                <a:spcPts val="0"/>
              </a:spcAft>
              <a:buClr>
                <a:schemeClr val="accent1"/>
              </a:buClr>
              <a:buSzPts val="5400"/>
              <a:buNone/>
              <a:defRPr sz="5400">
                <a:solidFill>
                  <a:schemeClr val="accent1"/>
                </a:solidFill>
              </a:defRPr>
            </a:lvl5pPr>
            <a:lvl6pPr lvl="5">
              <a:spcBef>
                <a:spcPts val="0"/>
              </a:spcBef>
              <a:spcAft>
                <a:spcPts val="0"/>
              </a:spcAft>
              <a:buClr>
                <a:schemeClr val="accent1"/>
              </a:buClr>
              <a:buSzPts val="5400"/>
              <a:buNone/>
              <a:defRPr sz="5400">
                <a:solidFill>
                  <a:schemeClr val="accent1"/>
                </a:solidFill>
              </a:defRPr>
            </a:lvl6pPr>
            <a:lvl7pPr lvl="6">
              <a:spcBef>
                <a:spcPts val="0"/>
              </a:spcBef>
              <a:spcAft>
                <a:spcPts val="0"/>
              </a:spcAft>
              <a:buClr>
                <a:schemeClr val="accent1"/>
              </a:buClr>
              <a:buSzPts val="5400"/>
              <a:buNone/>
              <a:defRPr sz="5400">
                <a:solidFill>
                  <a:schemeClr val="accent1"/>
                </a:solidFill>
              </a:defRPr>
            </a:lvl7pPr>
            <a:lvl8pPr lvl="7">
              <a:spcBef>
                <a:spcPts val="0"/>
              </a:spcBef>
              <a:spcAft>
                <a:spcPts val="0"/>
              </a:spcAft>
              <a:buClr>
                <a:schemeClr val="accent1"/>
              </a:buClr>
              <a:buSzPts val="5400"/>
              <a:buNone/>
              <a:defRPr sz="5400">
                <a:solidFill>
                  <a:schemeClr val="accent1"/>
                </a:solidFill>
              </a:defRPr>
            </a:lvl8pPr>
            <a:lvl9pPr lvl="8">
              <a:spcBef>
                <a:spcPts val="0"/>
              </a:spcBef>
              <a:spcAft>
                <a:spcPts val="0"/>
              </a:spcAft>
              <a:buClr>
                <a:schemeClr val="accent1"/>
              </a:buClr>
              <a:buSzPts val="5400"/>
              <a:buNone/>
              <a:defRPr sz="5400">
                <a:solidFill>
                  <a:schemeClr val="accent1"/>
                </a:solidFill>
              </a:defRPr>
            </a:lvl9pPr>
          </a:lstStyle>
          <a:p>
            <a:endParaRPr/>
          </a:p>
        </p:txBody>
      </p:sp>
      <p:sp>
        <p:nvSpPr>
          <p:cNvPr id="38" name="Google Shape;38;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Google Shape;40;p9"/>
          <p:cNvSpPr/>
          <p:nvPr/>
        </p:nvSpPr>
        <p:spPr>
          <a:xfrm>
            <a:off x="4572000" y="-2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9"/>
          <p:cNvCxnSpPr/>
          <p:nvPr/>
        </p:nvCxnSpPr>
        <p:spPr>
          <a:xfrm>
            <a:off x="5029675" y="4495500"/>
            <a:ext cx="686400" cy="0"/>
          </a:xfrm>
          <a:prstGeom prst="straightConnector1">
            <a:avLst/>
          </a:prstGeom>
          <a:noFill/>
          <a:ln w="19050" cap="flat" cmpd="sng">
            <a:solidFill>
              <a:schemeClr val="lt2"/>
            </a:solidFill>
            <a:prstDash val="solid"/>
            <a:round/>
            <a:headEnd type="none" w="sm" len="sm"/>
            <a:tailEnd type="none" w="sm" len="sm"/>
          </a:ln>
        </p:spPr>
      </p:cxnSp>
      <p:sp>
        <p:nvSpPr>
          <p:cNvPr id="42" name="Google Shape;42;p9"/>
          <p:cNvSpPr txBox="1">
            <a:spLocks noGrp="1"/>
          </p:cNvSpPr>
          <p:nvPr>
            <p:ph type="title"/>
          </p:nvPr>
        </p:nvSpPr>
        <p:spPr>
          <a:xfrm>
            <a:off x="265500" y="1382350"/>
            <a:ext cx="4045200" cy="13332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2"/>
              </a:buClr>
              <a:buSzPts val="4200"/>
              <a:buNone/>
              <a:defRPr sz="4200">
                <a:solidFill>
                  <a:schemeClr val="lt2"/>
                </a:solidFill>
              </a:defRPr>
            </a:lvl1pPr>
            <a:lvl2pPr lvl="1" algn="ctr">
              <a:spcBef>
                <a:spcPts val="0"/>
              </a:spcBef>
              <a:spcAft>
                <a:spcPts val="0"/>
              </a:spcAft>
              <a:buClr>
                <a:schemeClr val="lt2"/>
              </a:buClr>
              <a:buSzPts val="4200"/>
              <a:buNone/>
              <a:defRPr sz="4200">
                <a:solidFill>
                  <a:schemeClr val="lt2"/>
                </a:solidFill>
              </a:defRPr>
            </a:lvl2pPr>
            <a:lvl3pPr lvl="2" algn="ctr">
              <a:spcBef>
                <a:spcPts val="0"/>
              </a:spcBef>
              <a:spcAft>
                <a:spcPts val="0"/>
              </a:spcAft>
              <a:buClr>
                <a:schemeClr val="lt2"/>
              </a:buClr>
              <a:buSzPts val="4200"/>
              <a:buNone/>
              <a:defRPr sz="4200">
                <a:solidFill>
                  <a:schemeClr val="lt2"/>
                </a:solidFill>
              </a:defRPr>
            </a:lvl3pPr>
            <a:lvl4pPr lvl="3" algn="ctr">
              <a:spcBef>
                <a:spcPts val="0"/>
              </a:spcBef>
              <a:spcAft>
                <a:spcPts val="0"/>
              </a:spcAft>
              <a:buClr>
                <a:schemeClr val="lt2"/>
              </a:buClr>
              <a:buSzPts val="4200"/>
              <a:buNone/>
              <a:defRPr sz="4200">
                <a:solidFill>
                  <a:schemeClr val="lt2"/>
                </a:solidFill>
              </a:defRPr>
            </a:lvl4pPr>
            <a:lvl5pPr lvl="4" algn="ctr">
              <a:spcBef>
                <a:spcPts val="0"/>
              </a:spcBef>
              <a:spcAft>
                <a:spcPts val="0"/>
              </a:spcAft>
              <a:buClr>
                <a:schemeClr val="lt2"/>
              </a:buClr>
              <a:buSzPts val="4200"/>
              <a:buNone/>
              <a:defRPr sz="4200">
                <a:solidFill>
                  <a:schemeClr val="lt2"/>
                </a:solidFill>
              </a:defRPr>
            </a:lvl5pPr>
            <a:lvl6pPr lvl="5" algn="ctr">
              <a:spcBef>
                <a:spcPts val="0"/>
              </a:spcBef>
              <a:spcAft>
                <a:spcPts val="0"/>
              </a:spcAft>
              <a:buClr>
                <a:schemeClr val="lt2"/>
              </a:buClr>
              <a:buSzPts val="4200"/>
              <a:buNone/>
              <a:defRPr sz="4200">
                <a:solidFill>
                  <a:schemeClr val="lt2"/>
                </a:solidFill>
              </a:defRPr>
            </a:lvl6pPr>
            <a:lvl7pPr lvl="6" algn="ctr">
              <a:spcBef>
                <a:spcPts val="0"/>
              </a:spcBef>
              <a:spcAft>
                <a:spcPts val="0"/>
              </a:spcAft>
              <a:buClr>
                <a:schemeClr val="lt2"/>
              </a:buClr>
              <a:buSzPts val="4200"/>
              <a:buNone/>
              <a:defRPr sz="4200">
                <a:solidFill>
                  <a:schemeClr val="lt2"/>
                </a:solidFill>
              </a:defRPr>
            </a:lvl7pPr>
            <a:lvl8pPr lvl="7" algn="ctr">
              <a:spcBef>
                <a:spcPts val="0"/>
              </a:spcBef>
              <a:spcAft>
                <a:spcPts val="0"/>
              </a:spcAft>
              <a:buClr>
                <a:schemeClr val="lt2"/>
              </a:buClr>
              <a:buSzPts val="4200"/>
              <a:buNone/>
              <a:defRPr sz="4200">
                <a:solidFill>
                  <a:schemeClr val="lt2"/>
                </a:solidFill>
              </a:defRPr>
            </a:lvl8pPr>
            <a:lvl9pPr lvl="8" algn="ctr">
              <a:spcBef>
                <a:spcPts val="0"/>
              </a:spcBef>
              <a:spcAft>
                <a:spcPts val="0"/>
              </a:spcAft>
              <a:buClr>
                <a:schemeClr val="lt2"/>
              </a:buClr>
              <a:buSzPts val="4200"/>
              <a:buNone/>
              <a:defRPr sz="4200">
                <a:solidFill>
                  <a:schemeClr val="lt2"/>
                </a:solidFill>
              </a:defRPr>
            </a:lvl9pPr>
          </a:lstStyle>
          <a:p>
            <a:endParaRPr/>
          </a:p>
        </p:txBody>
      </p:sp>
      <p:sp>
        <p:nvSpPr>
          <p:cNvPr id="43" name="Google Shape;43;p9"/>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4" name="Google Shape;4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accent1"/>
              </a:buClr>
              <a:buSzPts val="1800"/>
              <a:buChar char="●"/>
              <a:defRPr>
                <a:solidFill>
                  <a:schemeClr val="accent1"/>
                </a:solidFill>
              </a:defRPr>
            </a:lvl1pPr>
            <a:lvl2pPr marL="914400" lvl="1" indent="-317500">
              <a:spcBef>
                <a:spcPts val="1600"/>
              </a:spcBef>
              <a:spcAft>
                <a:spcPts val="0"/>
              </a:spcAft>
              <a:buClr>
                <a:schemeClr val="accent1"/>
              </a:buClr>
              <a:buSzPts val="1400"/>
              <a:buChar char="○"/>
              <a:defRPr>
                <a:solidFill>
                  <a:schemeClr val="accent1"/>
                </a:solidFill>
              </a:defRPr>
            </a:lvl2pPr>
            <a:lvl3pPr marL="1371600" lvl="2" indent="-317500">
              <a:spcBef>
                <a:spcPts val="1600"/>
              </a:spcBef>
              <a:spcAft>
                <a:spcPts val="0"/>
              </a:spcAft>
              <a:buClr>
                <a:schemeClr val="accent1"/>
              </a:buClr>
              <a:buSzPts val="1400"/>
              <a:buChar char="■"/>
              <a:defRPr>
                <a:solidFill>
                  <a:schemeClr val="accent1"/>
                </a:solidFill>
              </a:defRPr>
            </a:lvl3pPr>
            <a:lvl4pPr marL="1828800" lvl="3" indent="-317500">
              <a:spcBef>
                <a:spcPts val="1600"/>
              </a:spcBef>
              <a:spcAft>
                <a:spcPts val="0"/>
              </a:spcAft>
              <a:buClr>
                <a:schemeClr val="accent1"/>
              </a:buClr>
              <a:buSzPts val="1400"/>
              <a:buChar char="●"/>
              <a:defRPr>
                <a:solidFill>
                  <a:schemeClr val="accent1"/>
                </a:solidFill>
              </a:defRPr>
            </a:lvl4pPr>
            <a:lvl5pPr marL="2286000" lvl="4" indent="-317500">
              <a:spcBef>
                <a:spcPts val="1600"/>
              </a:spcBef>
              <a:spcAft>
                <a:spcPts val="0"/>
              </a:spcAft>
              <a:buClr>
                <a:schemeClr val="accent1"/>
              </a:buClr>
              <a:buSzPts val="1400"/>
              <a:buChar char="○"/>
              <a:defRPr>
                <a:solidFill>
                  <a:schemeClr val="accent1"/>
                </a:solidFill>
              </a:defRPr>
            </a:lvl5pPr>
            <a:lvl6pPr marL="2743200" lvl="5" indent="-317500">
              <a:spcBef>
                <a:spcPts val="1600"/>
              </a:spcBef>
              <a:spcAft>
                <a:spcPts val="0"/>
              </a:spcAft>
              <a:buClr>
                <a:schemeClr val="accent1"/>
              </a:buClr>
              <a:buSzPts val="1400"/>
              <a:buChar char="■"/>
              <a:defRPr>
                <a:solidFill>
                  <a:schemeClr val="accent1"/>
                </a:solidFill>
              </a:defRPr>
            </a:lvl6pPr>
            <a:lvl7pPr marL="3200400" lvl="6" indent="-317500">
              <a:spcBef>
                <a:spcPts val="1600"/>
              </a:spcBef>
              <a:spcAft>
                <a:spcPts val="0"/>
              </a:spcAft>
              <a:buClr>
                <a:schemeClr val="accent1"/>
              </a:buClr>
              <a:buSzPts val="1400"/>
              <a:buChar char="●"/>
              <a:defRPr>
                <a:solidFill>
                  <a:schemeClr val="accent1"/>
                </a:solidFill>
              </a:defRPr>
            </a:lvl7pPr>
            <a:lvl8pPr marL="3657600" lvl="7" indent="-317500">
              <a:spcBef>
                <a:spcPts val="1600"/>
              </a:spcBef>
              <a:spcAft>
                <a:spcPts val="0"/>
              </a:spcAft>
              <a:buClr>
                <a:schemeClr val="accent1"/>
              </a:buClr>
              <a:buSzPts val="1400"/>
              <a:buChar char="○"/>
              <a:defRPr>
                <a:solidFill>
                  <a:schemeClr val="accent1"/>
                </a:solidFill>
              </a:defRPr>
            </a:lvl8pPr>
            <a:lvl9pPr marL="4114800" lvl="8" indent="-317500">
              <a:spcBef>
                <a:spcPts val="1600"/>
              </a:spcBef>
              <a:spcAft>
                <a:spcPts val="1600"/>
              </a:spcAft>
              <a:buClr>
                <a:schemeClr val="accent1"/>
              </a:buClr>
              <a:buSzPts val="1400"/>
              <a:buChar char="■"/>
              <a:defRPr>
                <a:solidFill>
                  <a:schemeClr val="accent1"/>
                </a:solidFill>
              </a:defRPr>
            </a:lvl9pPr>
          </a:lstStyle>
          <a:p>
            <a:endParaRPr/>
          </a:p>
        </p:txBody>
      </p:sp>
      <p:sp>
        <p:nvSpPr>
          <p:cNvPr id="45" name="Google Shape;45;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6"/>
        <p:cNvGrpSpPr/>
        <p:nvPr/>
      </p:nvGrpSpPr>
      <p:grpSpPr>
        <a:xfrm>
          <a:off x="0" y="0"/>
          <a:ext cx="0" cy="0"/>
          <a:chOff x="0" y="0"/>
          <a:chExt cx="0" cy="0"/>
        </a:xfrm>
      </p:grpSpPr>
      <p:sp>
        <p:nvSpPr>
          <p:cNvPr id="47" name="Google Shape;47;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8" name="Google Shape;48;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paperback">
    <p:bg>
      <p:bgPr>
        <a:solidFill>
          <a:schemeClr val="accen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6132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1pPr>
            <a:lvl2pPr lvl="1">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2pPr>
            <a:lvl3pPr lvl="2">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3pPr>
            <a:lvl4pPr lvl="3">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4pPr>
            <a:lvl5pPr lvl="4">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5pPr>
            <a:lvl6pPr lvl="5">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6pPr>
            <a:lvl7pPr lvl="6">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7pPr>
            <a:lvl8pPr lvl="7">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8pPr>
            <a:lvl9pPr lvl="8">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9pPr>
          </a:lstStyle>
          <a:p>
            <a:endParaRPr/>
          </a:p>
        </p:txBody>
      </p:sp>
      <p:sp>
        <p:nvSpPr>
          <p:cNvPr id="7" name="Google Shape;7;p1"/>
          <p:cNvSpPr txBox="1">
            <a:spLocks noGrp="1"/>
          </p:cNvSpPr>
          <p:nvPr>
            <p:ph type="body" idx="1"/>
          </p:nvPr>
        </p:nvSpPr>
        <p:spPr>
          <a:xfrm>
            <a:off x="311700" y="1171600"/>
            <a:ext cx="8520600" cy="33972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Old Standard TT"/>
              <a:buChar char="●"/>
              <a:defRPr sz="1800">
                <a:solidFill>
                  <a:schemeClr val="dk1"/>
                </a:solidFill>
                <a:latin typeface="Old Standard TT"/>
                <a:ea typeface="Old Standard TT"/>
                <a:cs typeface="Old Standard TT"/>
                <a:sym typeface="Old Standard TT"/>
              </a:defRPr>
            </a:lvl1pPr>
            <a:lvl2pPr marL="914400" lvl="1" indent="-3175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2pPr>
            <a:lvl3pPr marL="1371600" lvl="2" indent="-3175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3pPr>
            <a:lvl4pPr marL="1828800" lvl="3" indent="-3175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4pPr>
            <a:lvl5pPr marL="2286000" lvl="4" indent="-3175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5pPr>
            <a:lvl6pPr marL="2743200" lvl="5" indent="-3175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6pPr>
            <a:lvl7pPr marL="3200400" lvl="6" indent="-3175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7pPr>
            <a:lvl8pPr marL="3657600" lvl="7" indent="-3175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8pPr>
            <a:lvl9pPr marL="4114800" lvl="8" indent="-317500">
              <a:lnSpc>
                <a:spcPct val="115000"/>
              </a:lnSpc>
              <a:spcBef>
                <a:spcPts val="1600"/>
              </a:spcBef>
              <a:spcAft>
                <a:spcPts val="160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1"/>
                </a:solidFill>
                <a:latin typeface="Old Standard TT"/>
                <a:ea typeface="Old Standard TT"/>
                <a:cs typeface="Old Standard TT"/>
                <a:sym typeface="Old Standard TT"/>
              </a:defRPr>
            </a:lvl1pPr>
            <a:lvl2pPr lvl="1" algn="r">
              <a:buNone/>
              <a:defRPr sz="1000">
                <a:solidFill>
                  <a:schemeClr val="dk1"/>
                </a:solidFill>
                <a:latin typeface="Old Standard TT"/>
                <a:ea typeface="Old Standard TT"/>
                <a:cs typeface="Old Standard TT"/>
                <a:sym typeface="Old Standard TT"/>
              </a:defRPr>
            </a:lvl2pPr>
            <a:lvl3pPr lvl="2" algn="r">
              <a:buNone/>
              <a:defRPr sz="1000">
                <a:solidFill>
                  <a:schemeClr val="dk1"/>
                </a:solidFill>
                <a:latin typeface="Old Standard TT"/>
                <a:ea typeface="Old Standard TT"/>
                <a:cs typeface="Old Standard TT"/>
                <a:sym typeface="Old Standard TT"/>
              </a:defRPr>
            </a:lvl3pPr>
            <a:lvl4pPr lvl="3" algn="r">
              <a:buNone/>
              <a:defRPr sz="1000">
                <a:solidFill>
                  <a:schemeClr val="dk1"/>
                </a:solidFill>
                <a:latin typeface="Old Standard TT"/>
                <a:ea typeface="Old Standard TT"/>
                <a:cs typeface="Old Standard TT"/>
                <a:sym typeface="Old Standard TT"/>
              </a:defRPr>
            </a:lvl4pPr>
            <a:lvl5pPr lvl="4" algn="r">
              <a:buNone/>
              <a:defRPr sz="1000">
                <a:solidFill>
                  <a:schemeClr val="dk1"/>
                </a:solidFill>
                <a:latin typeface="Old Standard TT"/>
                <a:ea typeface="Old Standard TT"/>
                <a:cs typeface="Old Standard TT"/>
                <a:sym typeface="Old Standard TT"/>
              </a:defRPr>
            </a:lvl5pPr>
            <a:lvl6pPr lvl="5" algn="r">
              <a:buNone/>
              <a:defRPr sz="1000">
                <a:solidFill>
                  <a:schemeClr val="dk1"/>
                </a:solidFill>
                <a:latin typeface="Old Standard TT"/>
                <a:ea typeface="Old Standard TT"/>
                <a:cs typeface="Old Standard TT"/>
                <a:sym typeface="Old Standard TT"/>
              </a:defRPr>
            </a:lvl6pPr>
            <a:lvl7pPr lvl="6" algn="r">
              <a:buNone/>
              <a:defRPr sz="1000">
                <a:solidFill>
                  <a:schemeClr val="dk1"/>
                </a:solidFill>
                <a:latin typeface="Old Standard TT"/>
                <a:ea typeface="Old Standard TT"/>
                <a:cs typeface="Old Standard TT"/>
                <a:sym typeface="Old Standard TT"/>
              </a:defRPr>
            </a:lvl7pPr>
            <a:lvl8pPr lvl="7" algn="r">
              <a:buNone/>
              <a:defRPr sz="1000">
                <a:solidFill>
                  <a:schemeClr val="dk1"/>
                </a:solidFill>
                <a:latin typeface="Old Standard TT"/>
                <a:ea typeface="Old Standard TT"/>
                <a:cs typeface="Old Standard TT"/>
                <a:sym typeface="Old Standard TT"/>
              </a:defRPr>
            </a:lvl8pPr>
            <a:lvl9pPr lvl="8" algn="r">
              <a:buNone/>
              <a:defRPr sz="1000">
                <a:solidFill>
                  <a:schemeClr val="dk1"/>
                </a:solidFill>
                <a:latin typeface="Old Standard TT"/>
                <a:ea typeface="Old Standard TT"/>
                <a:cs typeface="Old Standard TT"/>
                <a:sym typeface="Old Standard TT"/>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3.jpeg"/><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8" Type="http://schemas.openxmlformats.org/officeDocument/2006/relationships/hyperlink" Target="http://dx.doi.org/10.1007/978-3-540-30125-7_75" TargetMode="External"/><Relationship Id="rId13" Type="http://schemas.openxmlformats.org/officeDocument/2006/relationships/hyperlink" Target="https://ieeexplore.ieee.org/author/37086278412" TargetMode="External"/><Relationship Id="rId3" Type="http://schemas.openxmlformats.org/officeDocument/2006/relationships/hyperlink" Target="https://ieeexplore.ieee.org/author/37266337600" TargetMode="External"/><Relationship Id="rId7" Type="http://schemas.openxmlformats.org/officeDocument/2006/relationships/hyperlink" Target="https://ieeexplore.ieee.org/document/5159423/" TargetMode="External"/><Relationship Id="rId12" Type="http://schemas.openxmlformats.org/officeDocument/2006/relationships/hyperlink" Target="https://ieeexplore.ieee.org/author/37269457800" TargetMode="External"/><Relationship Id="rId2" Type="http://schemas.openxmlformats.org/officeDocument/2006/relationships/notesSlide" Target="../notesSlides/notesSlide27.xml"/><Relationship Id="rId1" Type="http://schemas.openxmlformats.org/officeDocument/2006/relationships/slideLayout" Target="../slideLayouts/slideLayout3.xml"/><Relationship Id="rId6" Type="http://schemas.openxmlformats.org/officeDocument/2006/relationships/hyperlink" Target="https://ieeexplore.ieee.org/author/37330209600" TargetMode="External"/><Relationship Id="rId11" Type="http://schemas.openxmlformats.org/officeDocument/2006/relationships/hyperlink" Target="https://ieeexplore.ieee.org/author/37085723778" TargetMode="External"/><Relationship Id="rId5" Type="http://schemas.openxmlformats.org/officeDocument/2006/relationships/hyperlink" Target="https://ieeexplore.ieee.org/author/37266335400" TargetMode="External"/><Relationship Id="rId15" Type="http://schemas.openxmlformats.org/officeDocument/2006/relationships/hyperlink" Target="https://ieeexplore.ieee.org/document/8300486/" TargetMode="External"/><Relationship Id="rId10" Type="http://schemas.openxmlformats.org/officeDocument/2006/relationships/hyperlink" Target="http://dx.doi.org/10.5244/c.18.86" TargetMode="External"/><Relationship Id="rId4" Type="http://schemas.openxmlformats.org/officeDocument/2006/relationships/hyperlink" Target="https://ieeexplore.ieee.org/author/37276403900" TargetMode="External"/><Relationship Id="rId9" Type="http://schemas.openxmlformats.org/officeDocument/2006/relationships/hyperlink" Target="http://dx.doi.org/10.1007/978-3-642-17691-3_14" TargetMode="External"/><Relationship Id="rId14" Type="http://schemas.openxmlformats.org/officeDocument/2006/relationships/hyperlink" Target="https://ieeexplore.ieee.org/document/8261213/" TargetMode="Externa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pic>
        <p:nvPicPr>
          <p:cNvPr id="59" name="Google Shape;59;p13"/>
          <p:cNvPicPr preferRelativeResize="0"/>
          <p:nvPr/>
        </p:nvPicPr>
        <p:blipFill rotWithShape="1">
          <a:blip r:embed="rId3">
            <a:alphaModFix/>
          </a:blip>
          <a:srcRect/>
          <a:stretch/>
        </p:blipFill>
        <p:spPr>
          <a:xfrm>
            <a:off x="3072000" y="170525"/>
            <a:ext cx="3000000" cy="1994099"/>
          </a:xfrm>
          <a:prstGeom prst="rect">
            <a:avLst/>
          </a:prstGeom>
          <a:noFill/>
          <a:ln>
            <a:noFill/>
          </a:ln>
        </p:spPr>
      </p:pic>
      <p:sp>
        <p:nvSpPr>
          <p:cNvPr id="60" name="Google Shape;60;p13"/>
          <p:cNvSpPr txBox="1">
            <a:spLocks noGrp="1"/>
          </p:cNvSpPr>
          <p:nvPr>
            <p:ph type="ctrTitle"/>
          </p:nvPr>
        </p:nvSpPr>
        <p:spPr>
          <a:xfrm>
            <a:off x="512700" y="2230250"/>
            <a:ext cx="8118600" cy="2348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000" b="1">
                <a:latin typeface="Times New Roman"/>
                <a:ea typeface="Times New Roman"/>
                <a:cs typeface="Times New Roman"/>
                <a:sym typeface="Times New Roman"/>
              </a:rPr>
              <a:t>Computer Engineering Department</a:t>
            </a:r>
            <a:endParaRPr sz="3000" b="1">
              <a:latin typeface="Times New Roman"/>
              <a:ea typeface="Times New Roman"/>
              <a:cs typeface="Times New Roman"/>
              <a:sym typeface="Times New Roman"/>
            </a:endParaRPr>
          </a:p>
          <a:p>
            <a:pPr marL="0" lvl="0" indent="0" algn="ctr" rtl="0">
              <a:spcBef>
                <a:spcPts val="0"/>
              </a:spcBef>
              <a:spcAft>
                <a:spcPts val="0"/>
              </a:spcAft>
              <a:buClr>
                <a:schemeClr val="dk1"/>
              </a:buClr>
              <a:buSzPts val="1100"/>
              <a:buFont typeface="Arial"/>
              <a:buNone/>
            </a:pPr>
            <a:r>
              <a:rPr lang="en" sz="2400">
                <a:latin typeface="Times New Roman"/>
                <a:ea typeface="Times New Roman"/>
                <a:cs typeface="Times New Roman"/>
                <a:sym typeface="Times New Roman"/>
              </a:rPr>
              <a:t>A.P. Shah Institute of Technology</a:t>
            </a:r>
            <a:endParaRPr sz="2400">
              <a:latin typeface="Times New Roman"/>
              <a:ea typeface="Times New Roman"/>
              <a:cs typeface="Times New Roman"/>
              <a:sym typeface="Times New Roman"/>
            </a:endParaRPr>
          </a:p>
          <a:p>
            <a:pPr marL="0" lvl="0" indent="0" algn="ctr" rtl="0">
              <a:spcBef>
                <a:spcPts val="0"/>
              </a:spcBef>
              <a:spcAft>
                <a:spcPts val="0"/>
              </a:spcAft>
              <a:buClr>
                <a:schemeClr val="dk1"/>
              </a:buClr>
              <a:buSzPts val="1100"/>
              <a:buFont typeface="Arial"/>
              <a:buNone/>
            </a:pPr>
            <a:r>
              <a:rPr lang="en" sz="2400">
                <a:latin typeface="Times New Roman"/>
                <a:ea typeface="Times New Roman"/>
                <a:cs typeface="Times New Roman"/>
                <a:sym typeface="Times New Roman"/>
              </a:rPr>
              <a:t>G.B.Road,Kasarvadavli, Thane(W), Mumbai-400615</a:t>
            </a:r>
            <a:endParaRPr sz="2400">
              <a:latin typeface="Times New Roman"/>
              <a:ea typeface="Times New Roman"/>
              <a:cs typeface="Times New Roman"/>
              <a:sym typeface="Times New Roman"/>
            </a:endParaRPr>
          </a:p>
          <a:p>
            <a:pPr marL="0" lvl="0" indent="0" algn="ctr" rtl="0">
              <a:spcBef>
                <a:spcPts val="0"/>
              </a:spcBef>
              <a:spcAft>
                <a:spcPts val="0"/>
              </a:spcAft>
              <a:buNone/>
            </a:pPr>
            <a:r>
              <a:rPr lang="en" sz="2400">
                <a:latin typeface="Times New Roman"/>
                <a:ea typeface="Times New Roman"/>
                <a:cs typeface="Times New Roman"/>
                <a:sym typeface="Times New Roman"/>
              </a:rPr>
              <a:t>UNIVERSITY OF MUMBAI</a:t>
            </a:r>
            <a:endParaRPr sz="2400">
              <a:latin typeface="Times New Roman"/>
              <a:ea typeface="Times New Roman"/>
              <a:cs typeface="Times New Roman"/>
              <a:sym typeface="Times New Roman"/>
            </a:endParaRPr>
          </a:p>
          <a:p>
            <a:pPr marL="0" lvl="0" indent="0" algn="ctr" rtl="0">
              <a:spcBef>
                <a:spcPts val="0"/>
              </a:spcBef>
              <a:spcAft>
                <a:spcPts val="0"/>
              </a:spcAft>
              <a:buNone/>
            </a:pPr>
            <a:r>
              <a:rPr lang="en" sz="2400">
                <a:latin typeface="Times New Roman"/>
                <a:ea typeface="Times New Roman"/>
                <a:cs typeface="Times New Roman"/>
                <a:sym typeface="Times New Roman"/>
              </a:rPr>
              <a:t>Academic Year 2019-2020</a:t>
            </a:r>
            <a:endParaRPr sz="2400">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21"/>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Times New Roman"/>
                <a:ea typeface="Times New Roman"/>
                <a:cs typeface="Times New Roman"/>
                <a:sym typeface="Times New Roman"/>
              </a:rPr>
              <a:t>1.6 Technology stack</a:t>
            </a:r>
            <a:endParaRPr b="1">
              <a:latin typeface="Times New Roman"/>
              <a:ea typeface="Times New Roman"/>
              <a:cs typeface="Times New Roman"/>
              <a:sym typeface="Times New Roman"/>
            </a:endParaRPr>
          </a:p>
        </p:txBody>
      </p:sp>
      <p:sp>
        <p:nvSpPr>
          <p:cNvPr id="107" name="Google Shape;107;p21"/>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r>
              <a:rPr lang="en-US" altLang="en-US" sz="2400" dirty="0">
                <a:solidFill>
                  <a:schemeClr val="tx1"/>
                </a:solidFill>
                <a:latin typeface="AvenirNext-Medium" charset="0"/>
                <a:cs typeface="AvenirNext-Medium" charset="0"/>
              </a:rPr>
              <a:t>Dataset – Video clips from Football matches</a:t>
            </a:r>
          </a:p>
          <a:p>
            <a:r>
              <a:rPr lang="en-US" altLang="en-US" sz="2400" dirty="0">
                <a:solidFill>
                  <a:schemeClr val="tx1"/>
                </a:solidFill>
                <a:latin typeface="AvenirNext-Medium" charset="0"/>
                <a:cs typeface="AvenirNext-Medium" charset="0"/>
              </a:rPr>
              <a:t>IDE : Google Collab/</a:t>
            </a:r>
            <a:r>
              <a:rPr lang="en-US" altLang="en-US" sz="2400" dirty="0" err="1">
                <a:solidFill>
                  <a:schemeClr val="tx1"/>
                </a:solidFill>
                <a:latin typeface="AvenirNext-Medium" charset="0"/>
                <a:cs typeface="AvenirNext-Medium" charset="0"/>
              </a:rPr>
              <a:t>Jupyter</a:t>
            </a:r>
            <a:r>
              <a:rPr lang="en-US" altLang="en-US" sz="2400" dirty="0">
                <a:solidFill>
                  <a:schemeClr val="tx1"/>
                </a:solidFill>
                <a:latin typeface="AvenirNext-Medium" charset="0"/>
                <a:cs typeface="AvenirNext-Medium" charset="0"/>
              </a:rPr>
              <a:t> notebook</a:t>
            </a:r>
          </a:p>
          <a:p>
            <a:r>
              <a:rPr lang="en-US" altLang="en-US" sz="2400" dirty="0">
                <a:solidFill>
                  <a:schemeClr val="tx1"/>
                </a:solidFill>
                <a:latin typeface="AvenirNext-Medium" charset="0"/>
                <a:cs typeface="AvenirNext-Medium" charset="0"/>
              </a:rPr>
              <a:t>Programming language : PYTHON</a:t>
            </a:r>
          </a:p>
          <a:p>
            <a:pPr lvl="0"/>
            <a:r>
              <a:rPr lang="en-US" altLang="en-US" sz="2400" dirty="0">
                <a:solidFill>
                  <a:schemeClr val="tx1"/>
                </a:solidFill>
                <a:latin typeface="AvenirNext-Medium" charset="0"/>
                <a:cs typeface="AvenirNext-Medium" charset="0"/>
              </a:rPr>
              <a:t>Libraries : OpenCV, </a:t>
            </a:r>
            <a:r>
              <a:rPr lang="en-US" altLang="en-US" sz="2400" dirty="0" err="1">
                <a:solidFill>
                  <a:schemeClr val="tx1"/>
                </a:solidFill>
                <a:latin typeface="AvenirNext-Medium" charset="0"/>
                <a:cs typeface="AvenirNext-Medium" charset="0"/>
              </a:rPr>
              <a:t>Tensorflow</a:t>
            </a:r>
            <a:r>
              <a:rPr lang="en" sz="2400" dirty="0">
                <a:solidFill>
                  <a:schemeClr val="tx1"/>
                </a:solidFill>
              </a:rPr>
              <a:t>     </a:t>
            </a:r>
            <a:r>
              <a:rPr lang="en" dirty="0"/>
              <a:t>                           </a:t>
            </a:r>
            <a:endParaRPr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21"/>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latin typeface="Times New Roman"/>
                <a:ea typeface="Times New Roman"/>
                <a:cs typeface="Times New Roman"/>
                <a:sym typeface="Times New Roman"/>
              </a:rPr>
              <a:t>1.7  </a:t>
            </a:r>
            <a:r>
              <a:rPr lang="en-IN" b="1" dirty="0">
                <a:latin typeface="Times New Roman"/>
                <a:ea typeface="Times New Roman"/>
                <a:cs typeface="Times New Roman"/>
                <a:sym typeface="Times New Roman"/>
              </a:rPr>
              <a:t>Benefits for Environment and Society</a:t>
            </a:r>
            <a:endParaRPr b="1" dirty="0">
              <a:latin typeface="Times New Roman"/>
              <a:ea typeface="Times New Roman"/>
              <a:cs typeface="Times New Roman"/>
              <a:sym typeface="Times New Roman"/>
            </a:endParaRPr>
          </a:p>
        </p:txBody>
      </p:sp>
      <p:sp>
        <p:nvSpPr>
          <p:cNvPr id="107" name="Google Shape;107;p21"/>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r>
              <a:rPr lang="en-IN" dirty="0"/>
              <a:t>This system can be used by the International Federation of Association Football (FIFA) and the Union of European Football Associations (UEFA) for instant decisions in tight offside situations. This system can be used at the highest of the levels as the FIFA World Cup as well as the biggest of the European Championships such as the UEFA Champions League. Making use of the system makes more sense in the higher levels as the stakes are high and one small incorrect decision such as an offside one may shift the whole momentum of the matches. </a:t>
            </a:r>
          </a:p>
          <a:p>
            <a:pPr marL="114300" indent="0">
              <a:buNone/>
            </a:pPr>
            <a:r>
              <a:rPr lang="en" sz="2400" dirty="0">
                <a:solidFill>
                  <a:schemeClr val="tx1"/>
                </a:solidFill>
              </a:rPr>
              <a:t>   </a:t>
            </a:r>
            <a:r>
              <a:rPr lang="en" dirty="0"/>
              <a:t>                           </a:t>
            </a:r>
            <a:endParaRPr dirty="0"/>
          </a:p>
        </p:txBody>
      </p:sp>
    </p:spTree>
    <p:extLst>
      <p:ext uri="{BB962C8B-B14F-4D97-AF65-F5344CB8AC3E}">
        <p14:creationId xmlns:p14="http://schemas.microsoft.com/office/powerpoint/2010/main" val="21519588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23"/>
          <p:cNvSpPr txBox="1">
            <a:spLocks noGrp="1"/>
          </p:cNvSpPr>
          <p:nvPr>
            <p:ph type="ctrTitle"/>
          </p:nvPr>
        </p:nvSpPr>
        <p:spPr>
          <a:xfrm>
            <a:off x="512700" y="1893300"/>
            <a:ext cx="8118600" cy="152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b="1">
                <a:latin typeface="Times New Roman"/>
                <a:ea typeface="Times New Roman"/>
                <a:cs typeface="Times New Roman"/>
                <a:sym typeface="Times New Roman"/>
              </a:rPr>
              <a:t>2. Project Design</a:t>
            </a:r>
            <a:endParaRPr b="1">
              <a:latin typeface="Times New Roman"/>
              <a:ea typeface="Times New Roman"/>
              <a:cs typeface="Times New Roman"/>
              <a:sym typeface="Times New Roman"/>
            </a:endParaRPr>
          </a:p>
        </p:txBody>
      </p:sp>
      <p:sp>
        <p:nvSpPr>
          <p:cNvPr id="119" name="Google Shape;119;p23"/>
          <p:cNvSpPr txBox="1">
            <a:spLocks noGrp="1"/>
          </p:cNvSpPr>
          <p:nvPr>
            <p:ph type="subTitle" idx="1"/>
          </p:nvPr>
        </p:nvSpPr>
        <p:spPr>
          <a:xfrm>
            <a:off x="512700" y="3840639"/>
            <a:ext cx="8118600" cy="78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24"/>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Times New Roman"/>
                <a:ea typeface="Times New Roman"/>
                <a:cs typeface="Times New Roman"/>
                <a:sym typeface="Times New Roman"/>
              </a:rPr>
              <a:t>2.1 Proposed System</a:t>
            </a:r>
            <a:endParaRPr b="1">
              <a:latin typeface="Times New Roman"/>
              <a:ea typeface="Times New Roman"/>
              <a:cs typeface="Times New Roman"/>
              <a:sym typeface="Times New Roman"/>
            </a:endParaRPr>
          </a:p>
        </p:txBody>
      </p:sp>
      <p:sp>
        <p:nvSpPr>
          <p:cNvPr id="125" name="Google Shape;125;p24"/>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114300" lvl="0" indent="0" algn="l" rtl="0">
              <a:spcBef>
                <a:spcPts val="0"/>
              </a:spcBef>
              <a:spcAft>
                <a:spcPts val="0"/>
              </a:spcAft>
              <a:buSzPts val="1800"/>
              <a:buNone/>
            </a:pPr>
            <a:r>
              <a:rPr lang="en" dirty="0"/>
              <a:t>                  </a:t>
            </a:r>
            <a:endParaRPr dirty="0"/>
          </a:p>
          <a:p>
            <a:pPr marL="457200" lvl="0" indent="-342900" algn="l" rtl="0">
              <a:spcBef>
                <a:spcPts val="0"/>
              </a:spcBef>
              <a:spcAft>
                <a:spcPts val="0"/>
              </a:spcAft>
              <a:buSzPts val="1800"/>
              <a:buChar char="●"/>
            </a:pPr>
            <a:endParaRPr dirty="0"/>
          </a:p>
        </p:txBody>
      </p:sp>
      <p:pic>
        <p:nvPicPr>
          <p:cNvPr id="5" name="Picture 4">
            <a:extLst>
              <a:ext uri="{FF2B5EF4-FFF2-40B4-BE49-F238E27FC236}">
                <a16:creationId xmlns:a16="http://schemas.microsoft.com/office/drawing/2014/main" id="{E19356F2-77D9-47F0-BFF1-0C7B771E391C}"/>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1381920" y="1325562"/>
            <a:ext cx="5593080" cy="30892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24"/>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latin typeface="Times New Roman"/>
                <a:ea typeface="Times New Roman"/>
                <a:cs typeface="Times New Roman"/>
                <a:sym typeface="Times New Roman"/>
              </a:rPr>
              <a:t>2.1 Proposed System</a:t>
            </a:r>
            <a:endParaRPr b="1" dirty="0">
              <a:latin typeface="Times New Roman"/>
              <a:ea typeface="Times New Roman"/>
              <a:cs typeface="Times New Roman"/>
              <a:sym typeface="Times New Roman"/>
            </a:endParaRPr>
          </a:p>
        </p:txBody>
      </p:sp>
      <p:sp>
        <p:nvSpPr>
          <p:cNvPr id="125" name="Google Shape;125;p24"/>
          <p:cNvSpPr txBox="1">
            <a:spLocks noGrp="1"/>
          </p:cNvSpPr>
          <p:nvPr>
            <p:ph type="body" idx="1"/>
          </p:nvPr>
        </p:nvSpPr>
        <p:spPr>
          <a:xfrm>
            <a:off x="311700" y="1229473"/>
            <a:ext cx="8520600" cy="3397200"/>
          </a:xfrm>
          <a:prstGeom prst="rect">
            <a:avLst/>
          </a:prstGeom>
        </p:spPr>
        <p:txBody>
          <a:bodyPr spcFirstLastPara="1" wrap="square" lIns="91425" tIns="91425" rIns="91425" bIns="91425" anchor="t" anchorCtr="0">
            <a:noAutofit/>
          </a:bodyPr>
          <a:lstStyle/>
          <a:p>
            <a:pPr marL="114300" lvl="0" indent="0" algn="l" rtl="0">
              <a:spcBef>
                <a:spcPts val="0"/>
              </a:spcBef>
              <a:spcAft>
                <a:spcPts val="0"/>
              </a:spcAft>
              <a:buSzPts val="1800"/>
              <a:buNone/>
            </a:pPr>
            <a:r>
              <a:rPr lang="en" dirty="0"/>
              <a:t>  </a:t>
            </a:r>
            <a:endParaRPr dirty="0"/>
          </a:p>
          <a:p>
            <a:pPr marL="457200" lvl="0" indent="-342900" algn="l" rtl="0">
              <a:spcBef>
                <a:spcPts val="0"/>
              </a:spcBef>
              <a:spcAft>
                <a:spcPts val="0"/>
              </a:spcAft>
              <a:buSzPts val="1800"/>
              <a:buChar char="●"/>
            </a:pPr>
            <a:endParaRPr dirty="0"/>
          </a:p>
        </p:txBody>
      </p:sp>
      <p:pic>
        <p:nvPicPr>
          <p:cNvPr id="6" name="Picture 5">
            <a:extLst>
              <a:ext uri="{FF2B5EF4-FFF2-40B4-BE49-F238E27FC236}">
                <a16:creationId xmlns:a16="http://schemas.microsoft.com/office/drawing/2014/main" id="{9CA97183-62DA-4E38-A506-0155C5BD2974}"/>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793927" y="995997"/>
            <a:ext cx="5958840" cy="3151505"/>
          </a:xfrm>
          <a:prstGeom prst="rect">
            <a:avLst/>
          </a:prstGeom>
          <a:noFill/>
          <a:ln>
            <a:noFill/>
          </a:ln>
        </p:spPr>
      </p:pic>
    </p:spTree>
    <p:extLst>
      <p:ext uri="{BB962C8B-B14F-4D97-AF65-F5344CB8AC3E}">
        <p14:creationId xmlns:p14="http://schemas.microsoft.com/office/powerpoint/2010/main" val="30782472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24"/>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latin typeface="Times New Roman"/>
                <a:ea typeface="Times New Roman"/>
                <a:cs typeface="Times New Roman"/>
                <a:sym typeface="Times New Roman"/>
              </a:rPr>
              <a:t>2.1 Proposed System</a:t>
            </a:r>
            <a:endParaRPr b="1" dirty="0">
              <a:latin typeface="Times New Roman"/>
              <a:ea typeface="Times New Roman"/>
              <a:cs typeface="Times New Roman"/>
              <a:sym typeface="Times New Roman"/>
            </a:endParaRPr>
          </a:p>
        </p:txBody>
      </p:sp>
      <p:sp>
        <p:nvSpPr>
          <p:cNvPr id="125" name="Google Shape;125;p24"/>
          <p:cNvSpPr txBox="1">
            <a:spLocks noGrp="1"/>
          </p:cNvSpPr>
          <p:nvPr>
            <p:ph type="body" idx="1"/>
          </p:nvPr>
        </p:nvSpPr>
        <p:spPr>
          <a:xfrm>
            <a:off x="311700" y="1229473"/>
            <a:ext cx="8520600" cy="3397200"/>
          </a:xfrm>
          <a:prstGeom prst="rect">
            <a:avLst/>
          </a:prstGeom>
        </p:spPr>
        <p:txBody>
          <a:bodyPr spcFirstLastPara="1" wrap="square" lIns="91425" tIns="91425" rIns="91425" bIns="91425" anchor="t" anchorCtr="0">
            <a:noAutofit/>
          </a:bodyPr>
          <a:lstStyle/>
          <a:p>
            <a:r>
              <a:rPr lang="en-IN" sz="2000" dirty="0"/>
              <a:t>When the captured film of an object consists of soccer players and ball is shown in the central system, It is necessary to get coordinate’s abscissa and breadth of objects. On television during a soccer game a line parallel to breadth line of playground as offside line is seen and they spot the intersection of this line and abscissa line, abscissa location(X) of players or ball. This small mistake causes large mistakes in analysis of soccer umpire.</a:t>
            </a:r>
          </a:p>
          <a:p>
            <a:pPr lvl="0"/>
            <a:r>
              <a:rPr lang="en-IN" sz="2000" dirty="0"/>
              <a:t>Below shown are the steps of the algorithm .i.e. the flow of the algorithm. This diagram is the whole framework to detect offside</a:t>
            </a:r>
          </a:p>
          <a:p>
            <a:pPr marL="114300" indent="0">
              <a:buNone/>
            </a:pPr>
            <a:r>
              <a:rPr lang="en-IN" b="1" dirty="0"/>
              <a:t> </a:t>
            </a:r>
            <a:endParaRPr lang="en-IN" dirty="0"/>
          </a:p>
          <a:p>
            <a:pPr marL="114300" lvl="0" indent="0" algn="l" rtl="0">
              <a:spcBef>
                <a:spcPts val="0"/>
              </a:spcBef>
              <a:spcAft>
                <a:spcPts val="0"/>
              </a:spcAft>
              <a:buSzPts val="1800"/>
              <a:buNone/>
            </a:pPr>
            <a:endParaRPr dirty="0"/>
          </a:p>
          <a:p>
            <a:pPr marL="457200" lvl="0" indent="-342900" algn="l" rtl="0">
              <a:spcBef>
                <a:spcPts val="0"/>
              </a:spcBef>
              <a:spcAft>
                <a:spcPts val="0"/>
              </a:spcAft>
              <a:buSzPts val="1800"/>
              <a:buChar char="●"/>
            </a:pPr>
            <a:endParaRPr dirty="0"/>
          </a:p>
        </p:txBody>
      </p:sp>
    </p:spTree>
    <p:extLst>
      <p:ext uri="{BB962C8B-B14F-4D97-AF65-F5344CB8AC3E}">
        <p14:creationId xmlns:p14="http://schemas.microsoft.com/office/powerpoint/2010/main" val="8385612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24"/>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latin typeface="Times New Roman"/>
                <a:ea typeface="Times New Roman"/>
                <a:cs typeface="Times New Roman"/>
                <a:sym typeface="Times New Roman"/>
              </a:rPr>
              <a:t>2.1 Proposed System</a:t>
            </a:r>
            <a:endParaRPr b="1" dirty="0">
              <a:latin typeface="Times New Roman"/>
              <a:ea typeface="Times New Roman"/>
              <a:cs typeface="Times New Roman"/>
              <a:sym typeface="Times New Roman"/>
            </a:endParaRPr>
          </a:p>
        </p:txBody>
      </p:sp>
      <p:sp>
        <p:nvSpPr>
          <p:cNvPr id="125" name="Google Shape;125;p24"/>
          <p:cNvSpPr txBox="1">
            <a:spLocks noGrp="1"/>
          </p:cNvSpPr>
          <p:nvPr>
            <p:ph type="body" idx="1"/>
          </p:nvPr>
        </p:nvSpPr>
        <p:spPr>
          <a:xfrm>
            <a:off x="311700" y="1229473"/>
            <a:ext cx="8520600" cy="3397200"/>
          </a:xfrm>
          <a:prstGeom prst="rect">
            <a:avLst/>
          </a:prstGeom>
        </p:spPr>
        <p:txBody>
          <a:bodyPr spcFirstLastPara="1" wrap="square" lIns="91425" tIns="91425" rIns="91425" bIns="91425" anchor="t" anchorCtr="0">
            <a:noAutofit/>
          </a:bodyPr>
          <a:lstStyle/>
          <a:p>
            <a:pPr marL="114300" indent="0">
              <a:buNone/>
            </a:pPr>
            <a:r>
              <a:rPr lang="en" dirty="0"/>
              <a:t> </a:t>
            </a:r>
            <a:endParaRPr dirty="0"/>
          </a:p>
          <a:p>
            <a:pPr marL="457200" lvl="0" indent="-342900" algn="l" rtl="0">
              <a:spcBef>
                <a:spcPts val="0"/>
              </a:spcBef>
              <a:spcAft>
                <a:spcPts val="0"/>
              </a:spcAft>
              <a:buSzPts val="1800"/>
              <a:buChar char="●"/>
            </a:pPr>
            <a:endParaRPr dirty="0"/>
          </a:p>
        </p:txBody>
      </p:sp>
      <p:pic>
        <p:nvPicPr>
          <p:cNvPr id="4" name="Picture 3">
            <a:extLst>
              <a:ext uri="{FF2B5EF4-FFF2-40B4-BE49-F238E27FC236}">
                <a16:creationId xmlns:a16="http://schemas.microsoft.com/office/drawing/2014/main" id="{90280063-EB2F-48C8-A965-A8550A6CA64C}"/>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798654" y="1058225"/>
            <a:ext cx="7187878" cy="3568448"/>
          </a:xfrm>
          <a:prstGeom prst="rect">
            <a:avLst/>
          </a:prstGeom>
          <a:noFill/>
          <a:ln>
            <a:noFill/>
          </a:ln>
        </p:spPr>
      </p:pic>
    </p:spTree>
    <p:extLst>
      <p:ext uri="{BB962C8B-B14F-4D97-AF65-F5344CB8AC3E}">
        <p14:creationId xmlns:p14="http://schemas.microsoft.com/office/powerpoint/2010/main" val="16279904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25"/>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Times New Roman"/>
                <a:ea typeface="Times New Roman"/>
                <a:cs typeface="Times New Roman"/>
                <a:sym typeface="Times New Roman"/>
              </a:rPr>
              <a:t>2.2 Design(Flow Of Modules)</a:t>
            </a:r>
            <a:endParaRPr b="1">
              <a:latin typeface="Times New Roman"/>
              <a:ea typeface="Times New Roman"/>
              <a:cs typeface="Times New Roman"/>
              <a:sym typeface="Times New Roman"/>
            </a:endParaRPr>
          </a:p>
        </p:txBody>
      </p:sp>
      <p:sp>
        <p:nvSpPr>
          <p:cNvPr id="131" name="Google Shape;131;p25"/>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IN" dirty="0"/>
              <a:t>Capturing image from Video</a:t>
            </a:r>
            <a:r>
              <a:rPr lang="en" dirty="0"/>
              <a:t>              </a:t>
            </a:r>
            <a:endParaRPr dirty="0"/>
          </a:p>
          <a:p>
            <a:pPr marL="457200" lvl="0" indent="-342900" algn="l" rtl="0">
              <a:spcBef>
                <a:spcPts val="0"/>
              </a:spcBef>
              <a:spcAft>
                <a:spcPts val="0"/>
              </a:spcAft>
              <a:buSzPts val="1800"/>
              <a:buChar char="●"/>
            </a:pPr>
            <a:r>
              <a:rPr lang="en-IN" dirty="0"/>
              <a:t>Detecting the Ball</a:t>
            </a:r>
            <a:r>
              <a:rPr lang="en" dirty="0"/>
              <a:t>                      </a:t>
            </a:r>
            <a:endParaRPr dirty="0"/>
          </a:p>
          <a:p>
            <a:pPr marL="457200" lvl="0" indent="-342900" algn="l" rtl="0">
              <a:spcBef>
                <a:spcPts val="0"/>
              </a:spcBef>
              <a:spcAft>
                <a:spcPts val="0"/>
              </a:spcAft>
              <a:buSzPts val="1800"/>
              <a:buChar char="●"/>
            </a:pPr>
            <a:r>
              <a:rPr lang="en-IN" dirty="0"/>
              <a:t>Detecting the players</a:t>
            </a:r>
          </a:p>
          <a:p>
            <a:pPr marL="457200" lvl="0" indent="-342900" algn="l" rtl="0">
              <a:spcBef>
                <a:spcPts val="0"/>
              </a:spcBef>
              <a:spcAft>
                <a:spcPts val="0"/>
              </a:spcAft>
              <a:buSzPts val="1800"/>
              <a:buChar char="●"/>
            </a:pPr>
            <a:r>
              <a:rPr lang="en-IN" dirty="0"/>
              <a:t>Making imaginary offside line</a:t>
            </a:r>
          </a:p>
          <a:p>
            <a:pPr marL="457200" lvl="0" indent="-342900" algn="l" rtl="0">
              <a:spcBef>
                <a:spcPts val="0"/>
              </a:spcBef>
              <a:spcAft>
                <a:spcPts val="0"/>
              </a:spcAft>
              <a:buSzPts val="1800"/>
              <a:buChar char="●"/>
            </a:pPr>
            <a:r>
              <a:rPr lang="en-IN" dirty="0"/>
              <a:t>Making offside decision and giving the output</a:t>
            </a:r>
            <a:r>
              <a:rPr lang="en" dirty="0"/>
              <a:t>          </a:t>
            </a:r>
            <a:endParaRPr dirty="0"/>
          </a:p>
          <a:p>
            <a:pPr marL="457200" lvl="0" indent="-342900" algn="l" rtl="0">
              <a:spcBef>
                <a:spcPts val="0"/>
              </a:spcBef>
              <a:spcAft>
                <a:spcPts val="0"/>
              </a:spcAft>
              <a:buSzPts val="1800"/>
              <a:buChar char="●"/>
            </a:pPr>
            <a:endParaRPr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25"/>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Times New Roman"/>
                <a:ea typeface="Times New Roman"/>
                <a:cs typeface="Times New Roman"/>
                <a:sym typeface="Times New Roman"/>
              </a:rPr>
              <a:t>2.2 Design(Flow Of Modules)</a:t>
            </a:r>
            <a:endParaRPr b="1">
              <a:latin typeface="Times New Roman"/>
              <a:ea typeface="Times New Roman"/>
              <a:cs typeface="Times New Roman"/>
              <a:sym typeface="Times New Roman"/>
            </a:endParaRPr>
          </a:p>
        </p:txBody>
      </p:sp>
      <p:sp>
        <p:nvSpPr>
          <p:cNvPr id="131" name="Google Shape;131;p25"/>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r>
              <a:rPr lang="en-IN" sz="1600" b="1" dirty="0"/>
              <a:t>Capturing image from video: </a:t>
            </a:r>
            <a:r>
              <a:rPr lang="en-IN" sz="1600" dirty="0"/>
              <a:t>In order to track an offside successfully my proposed system uses two fixed cameras in behind the both sides of goal post that will give a flag whether the ball is in the contact with a player or not. That means both side cameras will give a false value when players touch the ball because there is no chance of occurring offside when the player touches the ball. The cameras will give a true value when no one touches the ball because there is a good chance of occurring offside event when the player releases the ball to another player. The both side cameras also give a timestamp when the value goes from false to true. On the other hand, six cameras will be on the top of the field perpendicularly on the both side of the field which will capture the image of the field. They will capture the image at the given timestamp that means when both side cameras give value from false to true six cameras will capture the whole field condition.</a:t>
            </a:r>
            <a:r>
              <a:rPr lang="en" sz="1600" dirty="0"/>
              <a:t>       </a:t>
            </a:r>
            <a:endParaRPr sz="1600" dirty="0"/>
          </a:p>
          <a:p>
            <a:pPr marL="457200" lvl="0" indent="-342900" algn="l" rtl="0">
              <a:spcBef>
                <a:spcPts val="0"/>
              </a:spcBef>
              <a:spcAft>
                <a:spcPts val="0"/>
              </a:spcAft>
              <a:buSzPts val="1800"/>
              <a:buChar char="●"/>
            </a:pPr>
            <a:endParaRPr dirty="0"/>
          </a:p>
        </p:txBody>
      </p:sp>
    </p:spTree>
    <p:extLst>
      <p:ext uri="{BB962C8B-B14F-4D97-AF65-F5344CB8AC3E}">
        <p14:creationId xmlns:p14="http://schemas.microsoft.com/office/powerpoint/2010/main" val="283450689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25"/>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Times New Roman"/>
                <a:ea typeface="Times New Roman"/>
                <a:cs typeface="Times New Roman"/>
                <a:sym typeface="Times New Roman"/>
              </a:rPr>
              <a:t>2.2 Design(Flow Of Modules)</a:t>
            </a:r>
            <a:endParaRPr b="1">
              <a:latin typeface="Times New Roman"/>
              <a:ea typeface="Times New Roman"/>
              <a:cs typeface="Times New Roman"/>
              <a:sym typeface="Times New Roman"/>
            </a:endParaRPr>
          </a:p>
        </p:txBody>
      </p:sp>
      <p:sp>
        <p:nvSpPr>
          <p:cNvPr id="131" name="Google Shape;131;p25"/>
          <p:cNvSpPr txBox="1">
            <a:spLocks noGrp="1"/>
          </p:cNvSpPr>
          <p:nvPr>
            <p:ph type="body" idx="1"/>
          </p:nvPr>
        </p:nvSpPr>
        <p:spPr>
          <a:xfrm>
            <a:off x="-197586" y="1058225"/>
            <a:ext cx="8520600" cy="3397200"/>
          </a:xfrm>
          <a:prstGeom prst="rect">
            <a:avLst/>
          </a:prstGeom>
        </p:spPr>
        <p:txBody>
          <a:bodyPr spcFirstLastPara="1" wrap="square" lIns="91425" tIns="91425" rIns="91425" bIns="91425" anchor="t" anchorCtr="0">
            <a:noAutofit/>
          </a:bodyPr>
          <a:lstStyle/>
          <a:p>
            <a:r>
              <a:rPr lang="en-IN" b="1" dirty="0"/>
              <a:t>Detecting the ball: </a:t>
            </a:r>
            <a:r>
              <a:rPr lang="en-IN" dirty="0"/>
              <a:t>The ball is the main part of a match and detecting a ball from the captured image is also a hard task as the size of the ball is relatively small and its pattern sometimes matches with the field pattern. An algorithm named top hat is used to detect the ball. It is actually subtraction process and with this process, the non-ball part is deleted from the image</a:t>
            </a:r>
            <a:r>
              <a:rPr lang="en" dirty="0"/>
              <a:t>          </a:t>
            </a:r>
            <a:endParaRPr dirty="0"/>
          </a:p>
          <a:p>
            <a:r>
              <a:rPr lang="en-IN" b="1" dirty="0"/>
              <a:t>Detecting the players:  </a:t>
            </a:r>
            <a:r>
              <a:rPr lang="en-IN" dirty="0"/>
              <a:t>An event like offside detection goes much complex because of lack of player detection and it is the key part of detecting this event. The image data is analysed based on the image processing more specifically via </a:t>
            </a:r>
            <a:r>
              <a:rPr lang="en-IN" dirty="0" err="1"/>
              <a:t>color</a:t>
            </a:r>
            <a:r>
              <a:rPr lang="en-IN" dirty="0"/>
              <a:t> detection. </a:t>
            </a:r>
            <a:r>
              <a:rPr lang="en-IN" dirty="0" err="1"/>
              <a:t>Color</a:t>
            </a:r>
            <a:r>
              <a:rPr lang="en-IN" dirty="0"/>
              <a:t> is first normalized with the help of normalized RGB method. RGB (Red, Green and Blue) value is divided by the sum of all the value and it gets more readable on each pixel.</a:t>
            </a:r>
          </a:p>
          <a:p>
            <a:pPr marL="457200" lvl="0" indent="-342900" algn="l" rtl="0">
              <a:spcBef>
                <a:spcPts val="0"/>
              </a:spcBef>
              <a:spcAft>
                <a:spcPts val="0"/>
              </a:spcAft>
              <a:buSzPts val="1800"/>
              <a:buChar char="●"/>
            </a:pPr>
            <a:endParaRPr dirty="0"/>
          </a:p>
        </p:txBody>
      </p:sp>
    </p:spTree>
    <p:extLst>
      <p:ext uri="{BB962C8B-B14F-4D97-AF65-F5344CB8AC3E}">
        <p14:creationId xmlns:p14="http://schemas.microsoft.com/office/powerpoint/2010/main" val="16815344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4"/>
          <p:cNvSpPr txBox="1">
            <a:spLocks noGrp="1"/>
          </p:cNvSpPr>
          <p:nvPr>
            <p:ph type="ctrTitle"/>
          </p:nvPr>
        </p:nvSpPr>
        <p:spPr>
          <a:xfrm>
            <a:off x="512700" y="275500"/>
            <a:ext cx="8118600" cy="476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800" dirty="0">
                <a:latin typeface="Times New Roman"/>
                <a:ea typeface="Times New Roman"/>
                <a:cs typeface="Times New Roman"/>
                <a:sym typeface="Times New Roman"/>
              </a:rPr>
              <a:t>                                                    A Project Report on</a:t>
            </a:r>
            <a:endParaRPr sz="1800" dirty="0">
              <a:latin typeface="Times New Roman"/>
              <a:ea typeface="Times New Roman"/>
              <a:cs typeface="Times New Roman"/>
              <a:sym typeface="Times New Roman"/>
            </a:endParaRPr>
          </a:p>
          <a:p>
            <a:pPr marL="0" lvl="0" indent="0" algn="ctr" rtl="0">
              <a:spcBef>
                <a:spcPts val="0"/>
              </a:spcBef>
              <a:spcAft>
                <a:spcPts val="0"/>
              </a:spcAft>
              <a:buClr>
                <a:schemeClr val="dk1"/>
              </a:buClr>
              <a:buSzPts val="1100"/>
              <a:buFont typeface="Arial"/>
              <a:buNone/>
            </a:pPr>
            <a:r>
              <a:rPr lang="en" sz="2400" b="1" dirty="0">
                <a:latin typeface="Times New Roman"/>
                <a:ea typeface="Times New Roman"/>
                <a:cs typeface="Times New Roman"/>
                <a:sym typeface="Times New Roman"/>
              </a:rPr>
              <a:t>Digital Image Processing Solutions for Offside Recognition in Football</a:t>
            </a:r>
            <a:endParaRPr sz="2400" b="1" dirty="0">
              <a:latin typeface="Times New Roman"/>
              <a:ea typeface="Times New Roman"/>
              <a:cs typeface="Times New Roman"/>
              <a:sym typeface="Times New Roman"/>
            </a:endParaRPr>
          </a:p>
          <a:p>
            <a:pPr marL="0" lvl="0" indent="0" algn="ctr" rtl="0">
              <a:spcBef>
                <a:spcPts val="0"/>
              </a:spcBef>
              <a:spcAft>
                <a:spcPts val="0"/>
              </a:spcAft>
              <a:buClr>
                <a:schemeClr val="dk1"/>
              </a:buClr>
              <a:buSzPts val="1100"/>
              <a:buFont typeface="Arial"/>
              <a:buNone/>
            </a:pPr>
            <a:r>
              <a:rPr lang="en" sz="1800" dirty="0">
                <a:latin typeface="Times New Roman"/>
                <a:ea typeface="Times New Roman"/>
                <a:cs typeface="Times New Roman"/>
                <a:sym typeface="Times New Roman"/>
              </a:rPr>
              <a:t>Submitted in partial fulfillment of the degree of</a:t>
            </a:r>
            <a:endParaRPr sz="1800" dirty="0">
              <a:latin typeface="Times New Roman"/>
              <a:ea typeface="Times New Roman"/>
              <a:cs typeface="Times New Roman"/>
              <a:sym typeface="Times New Roman"/>
            </a:endParaRPr>
          </a:p>
          <a:p>
            <a:pPr marL="0" lvl="0" indent="0" algn="ctr" rtl="0">
              <a:spcBef>
                <a:spcPts val="0"/>
              </a:spcBef>
              <a:spcAft>
                <a:spcPts val="0"/>
              </a:spcAft>
              <a:buClr>
                <a:schemeClr val="dk1"/>
              </a:buClr>
              <a:buSzPts val="1100"/>
              <a:buFont typeface="Arial"/>
              <a:buNone/>
            </a:pPr>
            <a:r>
              <a:rPr lang="en" sz="1800" dirty="0">
                <a:latin typeface="Times New Roman"/>
                <a:ea typeface="Times New Roman"/>
                <a:cs typeface="Times New Roman"/>
                <a:sym typeface="Times New Roman"/>
              </a:rPr>
              <a:t>Bachelor of Engineering(Sem-7)</a:t>
            </a:r>
            <a:endParaRPr sz="1800" dirty="0">
              <a:latin typeface="Times New Roman"/>
              <a:ea typeface="Times New Roman"/>
              <a:cs typeface="Times New Roman"/>
              <a:sym typeface="Times New Roman"/>
            </a:endParaRPr>
          </a:p>
          <a:p>
            <a:pPr marL="0" lvl="0" indent="0" algn="ctr" rtl="0">
              <a:spcBef>
                <a:spcPts val="0"/>
              </a:spcBef>
              <a:spcAft>
                <a:spcPts val="0"/>
              </a:spcAft>
              <a:buClr>
                <a:schemeClr val="dk1"/>
              </a:buClr>
              <a:buSzPts val="1100"/>
              <a:buFont typeface="Arial"/>
              <a:buNone/>
            </a:pPr>
            <a:r>
              <a:rPr lang="en" sz="1800" dirty="0">
                <a:latin typeface="Times New Roman"/>
                <a:ea typeface="Times New Roman"/>
                <a:cs typeface="Times New Roman"/>
                <a:sym typeface="Times New Roman"/>
              </a:rPr>
              <a:t>in</a:t>
            </a:r>
            <a:endParaRPr sz="1800" dirty="0">
              <a:latin typeface="Times New Roman"/>
              <a:ea typeface="Times New Roman"/>
              <a:cs typeface="Times New Roman"/>
              <a:sym typeface="Times New Roman"/>
            </a:endParaRPr>
          </a:p>
          <a:p>
            <a:pPr marL="0" lvl="0" indent="0" algn="ctr" rtl="0">
              <a:spcBef>
                <a:spcPts val="0"/>
              </a:spcBef>
              <a:spcAft>
                <a:spcPts val="0"/>
              </a:spcAft>
              <a:buClr>
                <a:schemeClr val="dk1"/>
              </a:buClr>
              <a:buSzPts val="1100"/>
              <a:buFont typeface="Arial"/>
              <a:buNone/>
            </a:pPr>
            <a:r>
              <a:rPr lang="en" sz="1800" b="1" dirty="0">
                <a:latin typeface="Times New Roman"/>
                <a:ea typeface="Times New Roman"/>
                <a:cs typeface="Times New Roman"/>
                <a:sym typeface="Times New Roman"/>
              </a:rPr>
              <a:t>Computer Engineering</a:t>
            </a:r>
            <a:endParaRPr sz="1800" b="1" dirty="0">
              <a:latin typeface="Times New Roman"/>
              <a:ea typeface="Times New Roman"/>
              <a:cs typeface="Times New Roman"/>
              <a:sym typeface="Times New Roman"/>
            </a:endParaRPr>
          </a:p>
          <a:p>
            <a:pPr marL="0" lvl="0" indent="0" algn="ctr" rtl="0">
              <a:spcBef>
                <a:spcPts val="0"/>
              </a:spcBef>
              <a:spcAft>
                <a:spcPts val="0"/>
              </a:spcAft>
              <a:buClr>
                <a:schemeClr val="dk1"/>
              </a:buClr>
              <a:buSzPts val="1100"/>
              <a:buFont typeface="Arial"/>
              <a:buNone/>
            </a:pPr>
            <a:r>
              <a:rPr lang="en" sz="1800" dirty="0">
                <a:latin typeface="Times New Roman"/>
                <a:ea typeface="Times New Roman"/>
                <a:cs typeface="Times New Roman"/>
                <a:sym typeface="Times New Roman"/>
              </a:rPr>
              <a:t>By</a:t>
            </a:r>
            <a:endParaRPr lang="en-IN" sz="1800" dirty="0">
              <a:latin typeface="Times New Roman"/>
              <a:ea typeface="Times New Roman"/>
              <a:cs typeface="Times New Roman"/>
              <a:sym typeface="Times New Roman"/>
            </a:endParaRPr>
          </a:p>
          <a:p>
            <a:pPr marL="0" lvl="0" indent="0" algn="ctr" rtl="0">
              <a:spcBef>
                <a:spcPts val="0"/>
              </a:spcBef>
              <a:spcAft>
                <a:spcPts val="0"/>
              </a:spcAft>
              <a:buClr>
                <a:schemeClr val="dk1"/>
              </a:buClr>
              <a:buSzPts val="1100"/>
              <a:buFont typeface="Arial"/>
              <a:buNone/>
            </a:pPr>
            <a:r>
              <a:rPr lang="en" sz="1800" dirty="0">
                <a:latin typeface="Times New Roman"/>
                <a:ea typeface="Times New Roman"/>
                <a:cs typeface="Times New Roman"/>
                <a:sym typeface="Times New Roman"/>
              </a:rPr>
              <a:t>Pradipt Kalamkar</a:t>
            </a:r>
            <a:r>
              <a:rPr lang="en-IN" sz="1800" dirty="0">
                <a:latin typeface="Times New Roman"/>
                <a:ea typeface="Times New Roman"/>
                <a:cs typeface="Times New Roman"/>
                <a:sym typeface="Times New Roman"/>
              </a:rPr>
              <a:t>(</a:t>
            </a:r>
            <a:r>
              <a:rPr lang="en-IN" sz="1800" dirty="0" err="1">
                <a:latin typeface="Times New Roman"/>
                <a:ea typeface="Times New Roman"/>
                <a:cs typeface="Times New Roman"/>
                <a:sym typeface="Times New Roman"/>
              </a:rPr>
              <a:t>moodle</a:t>
            </a:r>
            <a:r>
              <a:rPr lang="en-IN" sz="1800" dirty="0">
                <a:latin typeface="Times New Roman"/>
                <a:ea typeface="Times New Roman"/>
                <a:cs typeface="Times New Roman"/>
                <a:sym typeface="Times New Roman"/>
              </a:rPr>
              <a:t> Id)</a:t>
            </a:r>
          </a:p>
          <a:p>
            <a:pPr marL="0" lvl="0" indent="0" algn="ctr" rtl="0">
              <a:spcBef>
                <a:spcPts val="0"/>
              </a:spcBef>
              <a:spcAft>
                <a:spcPts val="0"/>
              </a:spcAft>
              <a:buClr>
                <a:schemeClr val="dk1"/>
              </a:buClr>
              <a:buSzPts val="1100"/>
              <a:buFont typeface="Arial"/>
              <a:buNone/>
            </a:pPr>
            <a:r>
              <a:rPr lang="en" sz="1800" dirty="0">
                <a:latin typeface="Times New Roman"/>
                <a:ea typeface="Times New Roman"/>
                <a:cs typeface="Times New Roman"/>
                <a:sym typeface="Times New Roman"/>
              </a:rPr>
              <a:t>Ketan Wadekar(moodle Id)</a:t>
            </a:r>
            <a:endParaRPr lang="en-IN" sz="1800" dirty="0">
              <a:latin typeface="Times New Roman"/>
              <a:ea typeface="Times New Roman"/>
              <a:cs typeface="Times New Roman"/>
              <a:sym typeface="Times New Roman"/>
            </a:endParaRPr>
          </a:p>
          <a:p>
            <a:pPr marL="0" lvl="0" indent="0" algn="ctr" rtl="0">
              <a:spcBef>
                <a:spcPts val="0"/>
              </a:spcBef>
              <a:spcAft>
                <a:spcPts val="0"/>
              </a:spcAft>
              <a:buClr>
                <a:schemeClr val="dk1"/>
              </a:buClr>
              <a:buSzPts val="1100"/>
              <a:buFont typeface="Arial"/>
              <a:buNone/>
            </a:pPr>
            <a:r>
              <a:rPr lang="en" sz="1800" dirty="0">
                <a:latin typeface="Times New Roman"/>
                <a:ea typeface="Times New Roman"/>
                <a:cs typeface="Times New Roman"/>
                <a:sym typeface="Times New Roman"/>
              </a:rPr>
              <a:t>Vatsal Panchal</a:t>
            </a:r>
            <a:r>
              <a:rPr lang="en-IN" sz="1800" dirty="0">
                <a:latin typeface="Times New Roman"/>
                <a:ea typeface="Times New Roman"/>
                <a:cs typeface="Times New Roman"/>
                <a:sym typeface="Times New Roman"/>
              </a:rPr>
              <a:t>(</a:t>
            </a:r>
            <a:r>
              <a:rPr lang="en-IN" sz="1800" dirty="0" err="1">
                <a:latin typeface="Times New Roman"/>
                <a:ea typeface="Times New Roman"/>
                <a:cs typeface="Times New Roman"/>
                <a:sym typeface="Times New Roman"/>
              </a:rPr>
              <a:t>moodle</a:t>
            </a:r>
            <a:r>
              <a:rPr lang="en-IN" sz="1800" dirty="0">
                <a:latin typeface="Times New Roman"/>
                <a:ea typeface="Times New Roman"/>
                <a:cs typeface="Times New Roman"/>
                <a:sym typeface="Times New Roman"/>
              </a:rPr>
              <a:t> Id)</a:t>
            </a:r>
          </a:p>
          <a:p>
            <a:pPr marL="0" lvl="0" indent="0" algn="ctr" rtl="0">
              <a:spcBef>
                <a:spcPts val="0"/>
              </a:spcBef>
              <a:spcAft>
                <a:spcPts val="0"/>
              </a:spcAft>
              <a:buNone/>
            </a:pPr>
            <a:endParaRPr sz="1800" dirty="0">
              <a:latin typeface="Times New Roman"/>
              <a:ea typeface="Times New Roman"/>
              <a:cs typeface="Times New Roman"/>
              <a:sym typeface="Times New Roman"/>
            </a:endParaRPr>
          </a:p>
          <a:p>
            <a:pPr marL="0" lvl="0" indent="0" algn="ctr" rtl="0">
              <a:spcBef>
                <a:spcPts val="0"/>
              </a:spcBef>
              <a:spcAft>
                <a:spcPts val="0"/>
              </a:spcAft>
              <a:buClr>
                <a:schemeClr val="dk1"/>
              </a:buClr>
              <a:buSzPts val="1100"/>
              <a:buFont typeface="Arial"/>
              <a:buNone/>
            </a:pPr>
            <a:r>
              <a:rPr lang="en" sz="1800" dirty="0">
                <a:latin typeface="Times New Roman"/>
                <a:ea typeface="Times New Roman"/>
                <a:cs typeface="Times New Roman"/>
                <a:sym typeface="Times New Roman"/>
              </a:rPr>
              <a:t>Under the Guidance of</a:t>
            </a:r>
            <a:endParaRPr sz="1800" dirty="0">
              <a:latin typeface="Times New Roman"/>
              <a:ea typeface="Times New Roman"/>
              <a:cs typeface="Times New Roman"/>
              <a:sym typeface="Times New Roman"/>
            </a:endParaRPr>
          </a:p>
          <a:p>
            <a:pPr marL="0" lvl="0" indent="0" algn="ctr" rtl="0">
              <a:spcBef>
                <a:spcPts val="0"/>
              </a:spcBef>
              <a:spcAft>
                <a:spcPts val="0"/>
              </a:spcAft>
              <a:buClr>
                <a:schemeClr val="dk1"/>
              </a:buClr>
              <a:buSzPts val="1100"/>
              <a:buFont typeface="Arial"/>
              <a:buNone/>
            </a:pPr>
            <a:r>
              <a:rPr lang="en" sz="1800" dirty="0">
                <a:latin typeface="Times New Roman"/>
                <a:ea typeface="Times New Roman"/>
                <a:cs typeface="Times New Roman"/>
                <a:sym typeface="Times New Roman"/>
              </a:rPr>
              <a:t>Prof. Krupi Saraf</a:t>
            </a:r>
            <a:endParaRPr sz="1800" dirty="0">
              <a:latin typeface="Times New Roman"/>
              <a:ea typeface="Times New Roman"/>
              <a:cs typeface="Times New Roman"/>
              <a:sym typeface="Times New Roman"/>
            </a:endParaRPr>
          </a:p>
          <a:p>
            <a:pPr marL="0" lvl="0" indent="0" algn="ctr" rtl="0">
              <a:spcBef>
                <a:spcPts val="0"/>
              </a:spcBef>
              <a:spcAft>
                <a:spcPts val="0"/>
              </a:spcAft>
              <a:buClr>
                <a:schemeClr val="dk1"/>
              </a:buClr>
              <a:buSzPts val="1100"/>
              <a:buFont typeface="Arial"/>
              <a:buNone/>
            </a:pPr>
            <a:endParaRPr sz="1800" dirty="0">
              <a:latin typeface="Times New Roman"/>
              <a:ea typeface="Times New Roman"/>
              <a:cs typeface="Times New Roman"/>
              <a:sym typeface="Times New Roman"/>
            </a:endParaRPr>
          </a:p>
          <a:p>
            <a:pPr marL="0" lvl="0" indent="0" algn="ctr" rtl="0">
              <a:spcBef>
                <a:spcPts val="0"/>
              </a:spcBef>
              <a:spcAft>
                <a:spcPts val="0"/>
              </a:spcAft>
              <a:buNone/>
            </a:pPr>
            <a:endParaRPr sz="1800" dirty="0">
              <a:latin typeface="Times New Roman"/>
              <a:ea typeface="Times New Roman"/>
              <a:cs typeface="Times New Roman"/>
              <a:sym typeface="Times New Roman"/>
            </a:endParaRPr>
          </a:p>
          <a:p>
            <a:pPr marL="0" lvl="0" indent="0" algn="ctr" rtl="0">
              <a:spcBef>
                <a:spcPts val="0"/>
              </a:spcBef>
              <a:spcAft>
                <a:spcPts val="0"/>
              </a:spcAft>
              <a:buNone/>
            </a:pPr>
            <a:endParaRPr sz="1800" dirty="0">
              <a:latin typeface="Times New Roman"/>
              <a:ea typeface="Times New Roman"/>
              <a:cs typeface="Times New Roman"/>
              <a:sym typeface="Times New Roman"/>
            </a:endParaRPr>
          </a:p>
          <a:p>
            <a:pPr marL="0" lvl="0" indent="0" algn="l" rtl="0">
              <a:spcBef>
                <a:spcPts val="0"/>
              </a:spcBef>
              <a:spcAft>
                <a:spcPts val="0"/>
              </a:spcAft>
              <a:buNone/>
            </a:pPr>
            <a:endParaRPr sz="1800" dirty="0"/>
          </a:p>
          <a:p>
            <a:pPr marL="0" lvl="0" indent="0" algn="l" rtl="0">
              <a:spcBef>
                <a:spcPts val="0"/>
              </a:spcBef>
              <a:spcAft>
                <a:spcPts val="0"/>
              </a:spcAft>
              <a:buNone/>
            </a:pPr>
            <a:endParaRPr sz="18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25"/>
          <p:cNvSpPr txBox="1">
            <a:spLocks noGrp="1"/>
          </p:cNvSpPr>
          <p:nvPr>
            <p:ph type="title"/>
          </p:nvPr>
        </p:nvSpPr>
        <p:spPr>
          <a:xfrm>
            <a:off x="311700" y="352427"/>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latin typeface="Times New Roman"/>
                <a:ea typeface="Times New Roman"/>
                <a:cs typeface="Times New Roman"/>
                <a:sym typeface="Times New Roman"/>
              </a:rPr>
              <a:t>2.2 Design(Flow Of Modules)</a:t>
            </a:r>
            <a:endParaRPr b="1" dirty="0">
              <a:latin typeface="Times New Roman"/>
              <a:ea typeface="Times New Roman"/>
              <a:cs typeface="Times New Roman"/>
              <a:sym typeface="Times New Roman"/>
            </a:endParaRPr>
          </a:p>
        </p:txBody>
      </p:sp>
      <p:sp>
        <p:nvSpPr>
          <p:cNvPr id="131" name="Google Shape;131;p25"/>
          <p:cNvSpPr txBox="1">
            <a:spLocks noGrp="1"/>
          </p:cNvSpPr>
          <p:nvPr>
            <p:ph type="body" idx="1"/>
          </p:nvPr>
        </p:nvSpPr>
        <p:spPr>
          <a:xfrm>
            <a:off x="114930" y="873150"/>
            <a:ext cx="8520600" cy="3397200"/>
          </a:xfrm>
          <a:prstGeom prst="rect">
            <a:avLst/>
          </a:prstGeom>
        </p:spPr>
        <p:txBody>
          <a:bodyPr spcFirstLastPara="1" wrap="square" lIns="91425" tIns="91425" rIns="91425" bIns="91425" anchor="t" anchorCtr="0">
            <a:noAutofit/>
          </a:bodyPr>
          <a:lstStyle/>
          <a:p>
            <a:r>
              <a:rPr lang="en-IN" b="1" dirty="0"/>
              <a:t>Making imaginary offside line:  </a:t>
            </a:r>
            <a:r>
              <a:rPr lang="en-IN" dirty="0"/>
              <a:t>This line is made based on the last player’s position of the opposition team and this line is moving dynamically as players are moving. This imaginary line is created on the both side of the field for both teams from the images taken from the perpendicular cameras. </a:t>
            </a:r>
          </a:p>
          <a:p>
            <a:r>
              <a:rPr lang="en-IN" b="1" dirty="0"/>
              <a:t>Making offside decision and giving the output:  </a:t>
            </a:r>
            <a:r>
              <a:rPr lang="en-IN" dirty="0"/>
              <a:t>This part checks which coloured player releases the ball and find which players crossed the offside line having the same colour because there is a chance of occurring an offside event. So if the players who already crossed the imaginary line gets the ball the offside will be detected and output will be a true value. Otherwise if other player gets the ball who has not crossed the line, offside will not occur and the output will be a false value. The data will be collected from two types of cameras as images with a timestamp which makes the difference from one frame to another frame.</a:t>
            </a:r>
          </a:p>
          <a:p>
            <a:pPr marL="457200" lvl="0" indent="-342900" algn="l" rtl="0">
              <a:spcBef>
                <a:spcPts val="0"/>
              </a:spcBef>
              <a:spcAft>
                <a:spcPts val="0"/>
              </a:spcAft>
              <a:buSzPts val="1800"/>
              <a:buChar char="●"/>
            </a:pPr>
            <a:endParaRPr dirty="0"/>
          </a:p>
        </p:txBody>
      </p:sp>
    </p:spTree>
    <p:extLst>
      <p:ext uri="{BB962C8B-B14F-4D97-AF65-F5344CB8AC3E}">
        <p14:creationId xmlns:p14="http://schemas.microsoft.com/office/powerpoint/2010/main" val="28868511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26"/>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r>
              <a:rPr lang="en" b="1" dirty="0">
                <a:latin typeface="Times New Roman"/>
                <a:ea typeface="Times New Roman"/>
                <a:cs typeface="Times New Roman"/>
                <a:sym typeface="Times New Roman"/>
              </a:rPr>
              <a:t>2.3 </a:t>
            </a:r>
            <a:r>
              <a:rPr lang="en-US" b="1" dirty="0"/>
              <a:t>Object Detection Task (using Deep Learning)</a:t>
            </a:r>
            <a:br>
              <a:rPr lang="en-US" b="1" dirty="0"/>
            </a:br>
            <a:r>
              <a:rPr lang="en" b="1" dirty="0">
                <a:latin typeface="Times New Roman"/>
                <a:ea typeface="Times New Roman"/>
                <a:cs typeface="Times New Roman"/>
                <a:sym typeface="Times New Roman"/>
              </a:rPr>
              <a:t>  </a:t>
            </a:r>
            <a:endParaRPr b="1" dirty="0">
              <a:latin typeface="Times New Roman"/>
              <a:ea typeface="Times New Roman"/>
              <a:cs typeface="Times New Roman"/>
              <a:sym typeface="Times New Roman"/>
            </a:endParaRPr>
          </a:p>
        </p:txBody>
      </p:sp>
      <p:sp>
        <p:nvSpPr>
          <p:cNvPr id="137" name="Google Shape;137;p26"/>
          <p:cNvSpPr txBox="1">
            <a:spLocks noGrp="1"/>
          </p:cNvSpPr>
          <p:nvPr>
            <p:ph type="body" idx="1"/>
          </p:nvPr>
        </p:nvSpPr>
        <p:spPr>
          <a:xfrm>
            <a:off x="195953" y="1043072"/>
            <a:ext cx="8520600" cy="3655403"/>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dirty="0"/>
              <a:t>Algorithm used : Convolutional Neural Networks (CNN)</a:t>
            </a:r>
          </a:p>
          <a:p>
            <a:pPr marL="0" lvl="0" indent="0" algn="l" rtl="0">
              <a:spcBef>
                <a:spcPts val="0"/>
              </a:spcBef>
              <a:spcAft>
                <a:spcPts val="1600"/>
              </a:spcAft>
              <a:buNone/>
            </a:pPr>
            <a:endParaRPr dirty="0"/>
          </a:p>
        </p:txBody>
      </p:sp>
      <p:pic>
        <p:nvPicPr>
          <p:cNvPr id="1026" name="Picture 2">
            <a:extLst>
              <a:ext uri="{FF2B5EF4-FFF2-40B4-BE49-F238E27FC236}">
                <a16:creationId xmlns:a16="http://schemas.microsoft.com/office/drawing/2014/main" id="{C0C6AEFE-5A7F-4086-9B29-A510E3CAE99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6253" y="1412112"/>
            <a:ext cx="7620000" cy="240850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26"/>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r>
              <a:rPr lang="en" b="1" dirty="0">
                <a:latin typeface="Times New Roman"/>
                <a:ea typeface="Times New Roman"/>
                <a:cs typeface="Times New Roman"/>
                <a:sym typeface="Times New Roman"/>
              </a:rPr>
              <a:t>2.3 </a:t>
            </a:r>
            <a:r>
              <a:rPr lang="en-US" b="1" dirty="0"/>
              <a:t>Object Detection Task (using Deep Learning)</a:t>
            </a:r>
            <a:br>
              <a:rPr lang="en-US" b="1" dirty="0"/>
            </a:br>
            <a:r>
              <a:rPr lang="en" b="1" dirty="0">
                <a:latin typeface="Times New Roman"/>
                <a:ea typeface="Times New Roman"/>
                <a:cs typeface="Times New Roman"/>
                <a:sym typeface="Times New Roman"/>
              </a:rPr>
              <a:t>  </a:t>
            </a:r>
            <a:endParaRPr b="1" dirty="0">
              <a:latin typeface="Times New Roman"/>
              <a:ea typeface="Times New Roman"/>
              <a:cs typeface="Times New Roman"/>
              <a:sym typeface="Times New Roman"/>
            </a:endParaRPr>
          </a:p>
        </p:txBody>
      </p:sp>
      <p:sp>
        <p:nvSpPr>
          <p:cNvPr id="137" name="Google Shape;137;p26"/>
          <p:cNvSpPr txBox="1">
            <a:spLocks noGrp="1"/>
          </p:cNvSpPr>
          <p:nvPr>
            <p:ph type="body" idx="1"/>
          </p:nvPr>
        </p:nvSpPr>
        <p:spPr>
          <a:xfrm>
            <a:off x="195953" y="1043072"/>
            <a:ext cx="8520600" cy="3655403"/>
          </a:xfrm>
          <a:prstGeom prst="rect">
            <a:avLst/>
          </a:prstGeom>
        </p:spPr>
        <p:txBody>
          <a:bodyPr spcFirstLastPara="1" wrap="square" lIns="91425" tIns="91425" rIns="91425" bIns="91425" anchor="t" anchorCtr="0">
            <a:noAutofit/>
          </a:bodyPr>
          <a:lstStyle/>
          <a:p>
            <a:r>
              <a:rPr lang="en-US" dirty="0"/>
              <a:t>We pass an image to the network, and it is then sent through various convolutions and pooling layers. Finally, we get the output in the form of the object’s class. Fairly straightforward, isn’t it?</a:t>
            </a:r>
          </a:p>
          <a:p>
            <a:r>
              <a:rPr lang="en-US" dirty="0"/>
              <a:t>For each input image, we get a corresponding class as an output. Can we use this technique to detect various objects in an image? Yes, we can! Let’s look at how we can solve a general object detection problem using a CNN.</a:t>
            </a:r>
          </a:p>
          <a:p>
            <a:pPr>
              <a:buAutoNum type="arabicPeriod"/>
            </a:pPr>
            <a:r>
              <a:rPr lang="en-US" dirty="0"/>
              <a:t>First, we take an image as input:</a:t>
            </a:r>
          </a:p>
          <a:p>
            <a:pPr>
              <a:buAutoNum type="arabicPeriod"/>
            </a:pPr>
            <a:endParaRPr lang="en-US" dirty="0"/>
          </a:p>
          <a:p>
            <a:pPr marL="0" lvl="0" indent="0" algn="l" rtl="0">
              <a:spcBef>
                <a:spcPts val="0"/>
              </a:spcBef>
              <a:spcAft>
                <a:spcPts val="1600"/>
              </a:spcAft>
              <a:buNone/>
            </a:pPr>
            <a:endParaRPr lang="en-US" dirty="0"/>
          </a:p>
          <a:p>
            <a:pPr marL="0" lvl="0" indent="0" algn="l" rtl="0">
              <a:spcBef>
                <a:spcPts val="0"/>
              </a:spcBef>
              <a:spcAft>
                <a:spcPts val="1600"/>
              </a:spcAft>
              <a:buNone/>
            </a:pPr>
            <a:endParaRPr dirty="0"/>
          </a:p>
        </p:txBody>
      </p:sp>
      <p:pic>
        <p:nvPicPr>
          <p:cNvPr id="3" name="Picture 2">
            <a:extLst>
              <a:ext uri="{FF2B5EF4-FFF2-40B4-BE49-F238E27FC236}">
                <a16:creationId xmlns:a16="http://schemas.microsoft.com/office/drawing/2014/main" id="{C6677C89-D784-46C9-B370-0B331FE535EA}"/>
              </a:ext>
            </a:extLst>
          </p:cNvPr>
          <p:cNvPicPr>
            <a:picLocks noChangeAspect="1"/>
          </p:cNvPicPr>
          <p:nvPr/>
        </p:nvPicPr>
        <p:blipFill>
          <a:blip r:embed="rId3"/>
          <a:stretch>
            <a:fillRect/>
          </a:stretch>
        </p:blipFill>
        <p:spPr>
          <a:xfrm>
            <a:off x="1528087" y="3308545"/>
            <a:ext cx="6087826" cy="1767689"/>
          </a:xfrm>
          <a:prstGeom prst="rect">
            <a:avLst/>
          </a:prstGeom>
        </p:spPr>
      </p:pic>
    </p:spTree>
    <p:extLst>
      <p:ext uri="{BB962C8B-B14F-4D97-AF65-F5344CB8AC3E}">
        <p14:creationId xmlns:p14="http://schemas.microsoft.com/office/powerpoint/2010/main" val="360584461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26"/>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r>
              <a:rPr lang="en" b="1" dirty="0">
                <a:latin typeface="Times New Roman"/>
                <a:ea typeface="Times New Roman"/>
                <a:cs typeface="Times New Roman"/>
                <a:sym typeface="Times New Roman"/>
              </a:rPr>
              <a:t>2.3 </a:t>
            </a:r>
            <a:r>
              <a:rPr lang="en-US" b="1" dirty="0"/>
              <a:t>Object Detection Task (using Deep Learning)</a:t>
            </a:r>
            <a:br>
              <a:rPr lang="en-US" b="1" dirty="0"/>
            </a:br>
            <a:r>
              <a:rPr lang="en" b="1" dirty="0">
                <a:latin typeface="Times New Roman"/>
                <a:ea typeface="Times New Roman"/>
                <a:cs typeface="Times New Roman"/>
                <a:sym typeface="Times New Roman"/>
              </a:rPr>
              <a:t>  </a:t>
            </a:r>
            <a:endParaRPr b="1" dirty="0">
              <a:latin typeface="Times New Roman"/>
              <a:ea typeface="Times New Roman"/>
              <a:cs typeface="Times New Roman"/>
              <a:sym typeface="Times New Roman"/>
            </a:endParaRPr>
          </a:p>
        </p:txBody>
      </p:sp>
      <p:sp>
        <p:nvSpPr>
          <p:cNvPr id="137" name="Google Shape;137;p26"/>
          <p:cNvSpPr txBox="1">
            <a:spLocks noGrp="1"/>
          </p:cNvSpPr>
          <p:nvPr>
            <p:ph type="body" idx="1"/>
          </p:nvPr>
        </p:nvSpPr>
        <p:spPr>
          <a:xfrm>
            <a:off x="195953" y="1043072"/>
            <a:ext cx="8520600" cy="3655403"/>
          </a:xfrm>
          <a:prstGeom prst="rect">
            <a:avLst/>
          </a:prstGeom>
        </p:spPr>
        <p:txBody>
          <a:bodyPr spcFirstLastPara="1" wrap="square" lIns="91425" tIns="91425" rIns="91425" bIns="91425" anchor="t" anchorCtr="0">
            <a:noAutofit/>
          </a:bodyPr>
          <a:lstStyle/>
          <a:p>
            <a:pPr marL="114300" indent="0">
              <a:buNone/>
            </a:pPr>
            <a:r>
              <a:rPr lang="en-US" dirty="0"/>
              <a:t>2. Then we divide the image into various regions:</a:t>
            </a:r>
          </a:p>
          <a:p>
            <a:endParaRPr dirty="0"/>
          </a:p>
        </p:txBody>
      </p:sp>
      <p:pic>
        <p:nvPicPr>
          <p:cNvPr id="4" name="Picture 3">
            <a:extLst>
              <a:ext uri="{FF2B5EF4-FFF2-40B4-BE49-F238E27FC236}">
                <a16:creationId xmlns:a16="http://schemas.microsoft.com/office/drawing/2014/main" id="{038A8099-53EC-441A-9E3C-3550C2D4DD6A}"/>
              </a:ext>
            </a:extLst>
          </p:cNvPr>
          <p:cNvPicPr>
            <a:picLocks noChangeAspect="1"/>
          </p:cNvPicPr>
          <p:nvPr/>
        </p:nvPicPr>
        <p:blipFill>
          <a:blip r:embed="rId3"/>
          <a:stretch>
            <a:fillRect/>
          </a:stretch>
        </p:blipFill>
        <p:spPr>
          <a:xfrm>
            <a:off x="626298" y="1524783"/>
            <a:ext cx="7058025" cy="2371725"/>
          </a:xfrm>
          <a:prstGeom prst="rect">
            <a:avLst/>
          </a:prstGeom>
        </p:spPr>
      </p:pic>
    </p:spTree>
    <p:extLst>
      <p:ext uri="{BB962C8B-B14F-4D97-AF65-F5344CB8AC3E}">
        <p14:creationId xmlns:p14="http://schemas.microsoft.com/office/powerpoint/2010/main" val="6605977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26"/>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r>
              <a:rPr lang="en" b="1" dirty="0">
                <a:latin typeface="Times New Roman"/>
                <a:ea typeface="Times New Roman"/>
                <a:cs typeface="Times New Roman"/>
                <a:sym typeface="Times New Roman"/>
              </a:rPr>
              <a:t>2.3 </a:t>
            </a:r>
            <a:r>
              <a:rPr lang="en-US" b="1" dirty="0"/>
              <a:t>Object Detection Task (using Deep Learning)</a:t>
            </a:r>
            <a:br>
              <a:rPr lang="en-US" b="1" dirty="0"/>
            </a:br>
            <a:r>
              <a:rPr lang="en" b="1" dirty="0">
                <a:latin typeface="Times New Roman"/>
                <a:ea typeface="Times New Roman"/>
                <a:cs typeface="Times New Roman"/>
                <a:sym typeface="Times New Roman"/>
              </a:rPr>
              <a:t>  </a:t>
            </a:r>
            <a:endParaRPr b="1" dirty="0">
              <a:latin typeface="Times New Roman"/>
              <a:ea typeface="Times New Roman"/>
              <a:cs typeface="Times New Roman"/>
              <a:sym typeface="Times New Roman"/>
            </a:endParaRPr>
          </a:p>
        </p:txBody>
      </p:sp>
      <p:sp>
        <p:nvSpPr>
          <p:cNvPr id="137" name="Google Shape;137;p26"/>
          <p:cNvSpPr txBox="1">
            <a:spLocks noGrp="1"/>
          </p:cNvSpPr>
          <p:nvPr>
            <p:ph type="body" idx="1"/>
          </p:nvPr>
        </p:nvSpPr>
        <p:spPr>
          <a:xfrm>
            <a:off x="195953" y="1043072"/>
            <a:ext cx="8520600" cy="3655403"/>
          </a:xfrm>
          <a:prstGeom prst="rect">
            <a:avLst/>
          </a:prstGeom>
        </p:spPr>
        <p:txBody>
          <a:bodyPr spcFirstLastPara="1" wrap="square" lIns="91425" tIns="91425" rIns="91425" bIns="91425" anchor="t" anchorCtr="0">
            <a:noAutofit/>
          </a:bodyPr>
          <a:lstStyle/>
          <a:p>
            <a:pPr marL="114300" indent="0">
              <a:buNone/>
            </a:pPr>
            <a:r>
              <a:rPr lang="en-US" dirty="0"/>
              <a:t>3. We will then consider each region as a separate image.</a:t>
            </a:r>
            <a:br>
              <a:rPr lang="en-US" dirty="0"/>
            </a:br>
            <a:r>
              <a:rPr lang="en-US" dirty="0"/>
              <a:t>4. Pass all these regions (images) to the CNN and classify them into various classes.</a:t>
            </a:r>
            <a:br>
              <a:rPr lang="en-US" dirty="0"/>
            </a:br>
            <a:r>
              <a:rPr lang="en-US" dirty="0"/>
              <a:t>5. Once we have divided each region into its corresponding class, we can combine all these regions to get the original image with the detected objects:</a:t>
            </a:r>
          </a:p>
          <a:p>
            <a:pPr marL="114300" indent="0">
              <a:buNone/>
            </a:pPr>
            <a:br>
              <a:rPr lang="en-US" dirty="0"/>
            </a:br>
            <a:endParaRPr lang="en-US" dirty="0"/>
          </a:p>
          <a:p>
            <a:endParaRPr dirty="0"/>
          </a:p>
        </p:txBody>
      </p:sp>
      <p:pic>
        <p:nvPicPr>
          <p:cNvPr id="3" name="Picture 2">
            <a:extLst>
              <a:ext uri="{FF2B5EF4-FFF2-40B4-BE49-F238E27FC236}">
                <a16:creationId xmlns:a16="http://schemas.microsoft.com/office/drawing/2014/main" id="{5C26AA3B-CA9B-4E87-B6B2-45178D2D56D4}"/>
              </a:ext>
            </a:extLst>
          </p:cNvPr>
          <p:cNvPicPr>
            <a:picLocks noChangeAspect="1"/>
          </p:cNvPicPr>
          <p:nvPr/>
        </p:nvPicPr>
        <p:blipFill>
          <a:blip r:embed="rId3"/>
          <a:stretch>
            <a:fillRect/>
          </a:stretch>
        </p:blipFill>
        <p:spPr>
          <a:xfrm>
            <a:off x="613916" y="2870773"/>
            <a:ext cx="7314286" cy="2123810"/>
          </a:xfrm>
          <a:prstGeom prst="rect">
            <a:avLst/>
          </a:prstGeom>
        </p:spPr>
      </p:pic>
    </p:spTree>
    <p:extLst>
      <p:ext uri="{BB962C8B-B14F-4D97-AF65-F5344CB8AC3E}">
        <p14:creationId xmlns:p14="http://schemas.microsoft.com/office/powerpoint/2010/main" val="76619484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26"/>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r>
              <a:rPr lang="en" b="1" dirty="0">
                <a:latin typeface="Times New Roman"/>
                <a:ea typeface="Times New Roman"/>
                <a:cs typeface="Times New Roman"/>
                <a:sym typeface="Times New Roman"/>
              </a:rPr>
              <a:t>2.3 </a:t>
            </a:r>
            <a:r>
              <a:rPr lang="en-US" b="1" dirty="0"/>
              <a:t>Object Detection Task (using Deep Learning)</a:t>
            </a:r>
            <a:br>
              <a:rPr lang="en-US" b="1" dirty="0"/>
            </a:br>
            <a:r>
              <a:rPr lang="en" b="1" dirty="0">
                <a:latin typeface="Times New Roman"/>
                <a:ea typeface="Times New Roman"/>
                <a:cs typeface="Times New Roman"/>
                <a:sym typeface="Times New Roman"/>
              </a:rPr>
              <a:t>  </a:t>
            </a:r>
            <a:endParaRPr b="1" dirty="0">
              <a:latin typeface="Times New Roman"/>
              <a:ea typeface="Times New Roman"/>
              <a:cs typeface="Times New Roman"/>
              <a:sym typeface="Times New Roman"/>
            </a:endParaRPr>
          </a:p>
        </p:txBody>
      </p:sp>
      <p:sp>
        <p:nvSpPr>
          <p:cNvPr id="137" name="Google Shape;137;p26"/>
          <p:cNvSpPr txBox="1">
            <a:spLocks noGrp="1"/>
          </p:cNvSpPr>
          <p:nvPr>
            <p:ph type="body" idx="1"/>
          </p:nvPr>
        </p:nvSpPr>
        <p:spPr>
          <a:xfrm>
            <a:off x="195953" y="1043072"/>
            <a:ext cx="8520600" cy="3655403"/>
          </a:xfrm>
          <a:prstGeom prst="rect">
            <a:avLst/>
          </a:prstGeom>
        </p:spPr>
        <p:txBody>
          <a:bodyPr spcFirstLastPara="1" wrap="square" lIns="91425" tIns="91425" rIns="91425" bIns="91425" anchor="t" anchorCtr="0">
            <a:noAutofit/>
          </a:bodyPr>
          <a:lstStyle/>
          <a:p>
            <a:r>
              <a:rPr lang="en-US" dirty="0"/>
              <a:t>The problem with using this approach is that the objects in the image can have different aspect ratios and spatial locations. For instance, in some cases the object might be covering most of the image, while in others the object might only be covering a small percentage of the image. The shapes of the objects might also be different (happens a lot in real-life use cases).</a:t>
            </a:r>
          </a:p>
          <a:p>
            <a:r>
              <a:rPr lang="en-US" dirty="0"/>
              <a:t>As a result of these factors, we would require a very large number of regions resulting in a huge amount of computational time. So to solve this problem and reduce the number of regions, we can use region-based CNN, which selects the regions using a proposal method. </a:t>
            </a:r>
            <a:br>
              <a:rPr lang="en-US" dirty="0"/>
            </a:br>
            <a:endParaRPr lang="en-US" dirty="0"/>
          </a:p>
          <a:p>
            <a:endParaRPr dirty="0"/>
          </a:p>
        </p:txBody>
      </p:sp>
    </p:spTree>
    <p:extLst>
      <p:ext uri="{BB962C8B-B14F-4D97-AF65-F5344CB8AC3E}">
        <p14:creationId xmlns:p14="http://schemas.microsoft.com/office/powerpoint/2010/main" val="156400848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26"/>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r>
              <a:rPr lang="en" b="1" dirty="0">
                <a:latin typeface="Times New Roman"/>
                <a:ea typeface="Times New Roman"/>
                <a:cs typeface="Times New Roman"/>
                <a:sym typeface="Times New Roman"/>
              </a:rPr>
              <a:t>2.3 </a:t>
            </a:r>
            <a:r>
              <a:rPr lang="en-US" b="1" dirty="0"/>
              <a:t>Understanding Region-Based Convolutional Neural Network</a:t>
            </a:r>
            <a:br>
              <a:rPr lang="en-US" b="1" dirty="0"/>
            </a:br>
            <a:br>
              <a:rPr lang="en-US" b="1" dirty="0"/>
            </a:br>
            <a:r>
              <a:rPr lang="en" b="1" dirty="0">
                <a:latin typeface="Times New Roman"/>
                <a:ea typeface="Times New Roman"/>
                <a:cs typeface="Times New Roman"/>
                <a:sym typeface="Times New Roman"/>
              </a:rPr>
              <a:t>  </a:t>
            </a:r>
            <a:endParaRPr b="1" dirty="0">
              <a:latin typeface="Times New Roman"/>
              <a:ea typeface="Times New Roman"/>
              <a:cs typeface="Times New Roman"/>
              <a:sym typeface="Times New Roman"/>
            </a:endParaRPr>
          </a:p>
        </p:txBody>
      </p:sp>
      <p:sp>
        <p:nvSpPr>
          <p:cNvPr id="137" name="Google Shape;137;p26"/>
          <p:cNvSpPr txBox="1">
            <a:spLocks noGrp="1"/>
          </p:cNvSpPr>
          <p:nvPr>
            <p:ph type="body" idx="1"/>
          </p:nvPr>
        </p:nvSpPr>
        <p:spPr>
          <a:xfrm>
            <a:off x="195953" y="1043072"/>
            <a:ext cx="8520600" cy="3655403"/>
          </a:xfrm>
          <a:prstGeom prst="rect">
            <a:avLst/>
          </a:prstGeom>
        </p:spPr>
        <p:txBody>
          <a:bodyPr spcFirstLastPara="1" wrap="square" lIns="91425" tIns="91425" rIns="91425" bIns="91425" anchor="t" anchorCtr="0">
            <a:noAutofit/>
          </a:bodyPr>
          <a:lstStyle/>
          <a:p>
            <a:pPr marL="114300" indent="0">
              <a:buNone/>
            </a:pPr>
            <a:endParaRPr lang="en-US" dirty="0"/>
          </a:p>
          <a:p>
            <a:r>
              <a:rPr lang="en-US" dirty="0"/>
              <a:t>Instead of working on a massive number of regions, the RCNN algorithm proposes a bunch of boxes in the image and checks if any of these boxes contain any object. RCNN</a:t>
            </a:r>
            <a:r>
              <a:rPr lang="en-US" b="1" dirty="0"/>
              <a:t> uses selective search to extract these boxes from an image (these boxes are called regions).</a:t>
            </a:r>
            <a:endParaRPr lang="en-US" dirty="0"/>
          </a:p>
          <a:p>
            <a:r>
              <a:rPr lang="en-US" dirty="0"/>
              <a:t>Let’s first understand what selective search is and how it identifies the different regions. There are basically four regions that form an object: varying scales, colors, textures, and enclosure. Selective search identifies these patterns in the image and based on that, proposes various regions. Here is a brief overview of how selective search works:</a:t>
            </a:r>
          </a:p>
          <a:p>
            <a:pPr marL="114300" indent="0">
              <a:buNone/>
            </a:pPr>
            <a:endParaRPr dirty="0"/>
          </a:p>
        </p:txBody>
      </p:sp>
    </p:spTree>
    <p:extLst>
      <p:ext uri="{BB962C8B-B14F-4D97-AF65-F5344CB8AC3E}">
        <p14:creationId xmlns:p14="http://schemas.microsoft.com/office/powerpoint/2010/main" val="22646384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BB5D326-2012-4EA2-A471-72CB54B2AEC5}"/>
              </a:ext>
            </a:extLst>
          </p:cNvPr>
          <p:cNvSpPr>
            <a:spLocks noGrp="1"/>
          </p:cNvSpPr>
          <p:nvPr>
            <p:ph type="body" idx="1"/>
          </p:nvPr>
        </p:nvSpPr>
        <p:spPr>
          <a:xfrm>
            <a:off x="311700" y="416689"/>
            <a:ext cx="8520600" cy="4152111"/>
          </a:xfrm>
        </p:spPr>
        <p:txBody>
          <a:bodyPr/>
          <a:lstStyle/>
          <a:p>
            <a:r>
              <a:rPr lang="en-US" dirty="0"/>
              <a:t>It first takes an image as input:</a:t>
            </a:r>
          </a:p>
          <a:p>
            <a:endParaRPr lang="en-IN" dirty="0"/>
          </a:p>
          <a:p>
            <a:endParaRPr lang="en-IN" dirty="0"/>
          </a:p>
          <a:p>
            <a:endParaRPr lang="en-IN" dirty="0"/>
          </a:p>
          <a:p>
            <a:endParaRPr lang="en-IN" dirty="0"/>
          </a:p>
          <a:p>
            <a:pPr marL="114300" indent="0">
              <a:buNone/>
            </a:pPr>
            <a:endParaRPr lang="en-IN" dirty="0"/>
          </a:p>
          <a:p>
            <a:r>
              <a:rPr lang="en-US" dirty="0"/>
              <a:t>Then, it generates initial sub-segmentations so that we have multiple regions from this image:</a:t>
            </a:r>
          </a:p>
          <a:p>
            <a:endParaRPr lang="en-IN" dirty="0"/>
          </a:p>
        </p:txBody>
      </p:sp>
      <p:pic>
        <p:nvPicPr>
          <p:cNvPr id="5" name="Picture 4">
            <a:extLst>
              <a:ext uri="{FF2B5EF4-FFF2-40B4-BE49-F238E27FC236}">
                <a16:creationId xmlns:a16="http://schemas.microsoft.com/office/drawing/2014/main" id="{122F255D-7C7D-45A9-AE47-5EC47AD023E5}"/>
              </a:ext>
            </a:extLst>
          </p:cNvPr>
          <p:cNvPicPr>
            <a:picLocks noChangeAspect="1"/>
          </p:cNvPicPr>
          <p:nvPr/>
        </p:nvPicPr>
        <p:blipFill>
          <a:blip r:embed="rId2"/>
          <a:stretch>
            <a:fillRect/>
          </a:stretch>
        </p:blipFill>
        <p:spPr>
          <a:xfrm>
            <a:off x="4572000" y="416689"/>
            <a:ext cx="3923818" cy="1794076"/>
          </a:xfrm>
          <a:prstGeom prst="rect">
            <a:avLst/>
          </a:prstGeom>
        </p:spPr>
      </p:pic>
      <p:pic>
        <p:nvPicPr>
          <p:cNvPr id="7" name="Picture 6">
            <a:extLst>
              <a:ext uri="{FF2B5EF4-FFF2-40B4-BE49-F238E27FC236}">
                <a16:creationId xmlns:a16="http://schemas.microsoft.com/office/drawing/2014/main" id="{8FDB33E6-F73C-439D-BC27-E33E69EDFACF}"/>
              </a:ext>
            </a:extLst>
          </p:cNvPr>
          <p:cNvPicPr>
            <a:picLocks noChangeAspect="1"/>
          </p:cNvPicPr>
          <p:nvPr/>
        </p:nvPicPr>
        <p:blipFill>
          <a:blip r:embed="rId3"/>
          <a:stretch>
            <a:fillRect/>
          </a:stretch>
        </p:blipFill>
        <p:spPr>
          <a:xfrm>
            <a:off x="4372759" y="2932735"/>
            <a:ext cx="4065186" cy="1794076"/>
          </a:xfrm>
          <a:prstGeom prst="rect">
            <a:avLst/>
          </a:prstGeom>
        </p:spPr>
      </p:pic>
    </p:spTree>
    <p:extLst>
      <p:ext uri="{BB962C8B-B14F-4D97-AF65-F5344CB8AC3E}">
        <p14:creationId xmlns:p14="http://schemas.microsoft.com/office/powerpoint/2010/main" val="377166717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40CE276-5752-42E0-A3A6-62C1B407B32B}"/>
              </a:ext>
            </a:extLst>
          </p:cNvPr>
          <p:cNvSpPr>
            <a:spLocks noGrp="1"/>
          </p:cNvSpPr>
          <p:nvPr>
            <p:ph type="body" idx="1"/>
          </p:nvPr>
        </p:nvSpPr>
        <p:spPr>
          <a:xfrm>
            <a:off x="311700" y="370390"/>
            <a:ext cx="8520600" cy="4198410"/>
          </a:xfrm>
        </p:spPr>
        <p:txBody>
          <a:bodyPr/>
          <a:lstStyle/>
          <a:p>
            <a:r>
              <a:rPr lang="en-US" dirty="0"/>
              <a:t>The technique then combines the similar regions to form a larger region (based on color similarity, texture similarity, size similarity, and shape compatibility):</a:t>
            </a:r>
          </a:p>
          <a:p>
            <a:endParaRPr lang="en-IN" dirty="0"/>
          </a:p>
        </p:txBody>
      </p:sp>
      <p:pic>
        <p:nvPicPr>
          <p:cNvPr id="5" name="Picture 4">
            <a:extLst>
              <a:ext uri="{FF2B5EF4-FFF2-40B4-BE49-F238E27FC236}">
                <a16:creationId xmlns:a16="http://schemas.microsoft.com/office/drawing/2014/main" id="{72BA3370-0870-47A3-88A7-0CB2CBEFACA0}"/>
              </a:ext>
            </a:extLst>
          </p:cNvPr>
          <p:cNvPicPr>
            <a:picLocks noChangeAspect="1"/>
          </p:cNvPicPr>
          <p:nvPr/>
        </p:nvPicPr>
        <p:blipFill>
          <a:blip r:embed="rId2"/>
          <a:stretch>
            <a:fillRect/>
          </a:stretch>
        </p:blipFill>
        <p:spPr>
          <a:xfrm>
            <a:off x="2905245" y="1338925"/>
            <a:ext cx="3996401" cy="1496872"/>
          </a:xfrm>
          <a:prstGeom prst="rect">
            <a:avLst/>
          </a:prstGeom>
        </p:spPr>
      </p:pic>
    </p:spTree>
    <p:extLst>
      <p:ext uri="{BB962C8B-B14F-4D97-AF65-F5344CB8AC3E}">
        <p14:creationId xmlns:p14="http://schemas.microsoft.com/office/powerpoint/2010/main" val="127867619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E112F1A-935D-4221-97DC-A6C4E6575EDB}"/>
              </a:ext>
            </a:extLst>
          </p:cNvPr>
          <p:cNvSpPr>
            <a:spLocks noGrp="1"/>
          </p:cNvSpPr>
          <p:nvPr>
            <p:ph type="body" idx="1"/>
          </p:nvPr>
        </p:nvSpPr>
        <p:spPr>
          <a:xfrm>
            <a:off x="311700" y="486137"/>
            <a:ext cx="8520600" cy="4082663"/>
          </a:xfrm>
        </p:spPr>
        <p:txBody>
          <a:bodyPr/>
          <a:lstStyle/>
          <a:p>
            <a:pPr marL="114300" indent="0">
              <a:buNone/>
            </a:pPr>
            <a:r>
              <a:rPr lang="en-US" b="1" u="sng" dirty="0">
                <a:solidFill>
                  <a:schemeClr val="tx1"/>
                </a:solidFill>
              </a:rPr>
              <a:t>Below is a short summary of the steps followed in RCNN to detect objects:</a:t>
            </a:r>
          </a:p>
          <a:p>
            <a:pPr marL="114300" indent="0">
              <a:buNone/>
            </a:pPr>
            <a:endParaRPr lang="en-US" dirty="0"/>
          </a:p>
          <a:p>
            <a:r>
              <a:rPr lang="en-US" dirty="0"/>
              <a:t>We first take a pre-trained convolutional neural network.</a:t>
            </a:r>
          </a:p>
          <a:p>
            <a:r>
              <a:rPr lang="en-US" dirty="0"/>
              <a:t>Then, this model is retrained. We train the last layer of the network based on the number of classes that need to be detected.</a:t>
            </a:r>
          </a:p>
          <a:p>
            <a:r>
              <a:rPr lang="en-US" dirty="0"/>
              <a:t>The third step is to get the Region of Interest for each image. We then reshape all these regions so that they can match the CNN input size.</a:t>
            </a:r>
          </a:p>
          <a:p>
            <a:r>
              <a:rPr lang="en-US" dirty="0"/>
              <a:t>After getting the regions, we train SVM to classify objects and background. For each class, we train one binary SVM.</a:t>
            </a:r>
          </a:p>
          <a:p>
            <a:r>
              <a:rPr lang="en-US" dirty="0"/>
              <a:t>Finally, we train a linear regression model to generate tighter bounding boxes for each identified object in the image.</a:t>
            </a:r>
          </a:p>
          <a:p>
            <a:endParaRPr lang="en-IN" dirty="0"/>
          </a:p>
        </p:txBody>
      </p:sp>
    </p:spTree>
    <p:extLst>
      <p:ext uri="{BB962C8B-B14F-4D97-AF65-F5344CB8AC3E}">
        <p14:creationId xmlns:p14="http://schemas.microsoft.com/office/powerpoint/2010/main" val="11115763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5"/>
          <p:cNvSpPr txBox="1">
            <a:spLocks noGrp="1"/>
          </p:cNvSpPr>
          <p:nvPr>
            <p:ph type="ctrTitle"/>
          </p:nvPr>
        </p:nvSpPr>
        <p:spPr>
          <a:xfrm>
            <a:off x="512700" y="0"/>
            <a:ext cx="8118600" cy="706056"/>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000" b="1" dirty="0">
                <a:latin typeface="Times New Roman"/>
                <a:ea typeface="Times New Roman"/>
                <a:cs typeface="Times New Roman"/>
                <a:sym typeface="Times New Roman"/>
              </a:rPr>
              <a:t>1.Project Conception and Initiation</a:t>
            </a:r>
            <a:endParaRPr sz="4000" b="1" dirty="0">
              <a:latin typeface="Times New Roman"/>
              <a:ea typeface="Times New Roman"/>
              <a:cs typeface="Times New Roman"/>
              <a:sym typeface="Times New Roman"/>
            </a:endParaRPr>
          </a:p>
        </p:txBody>
      </p:sp>
      <p:sp>
        <p:nvSpPr>
          <p:cNvPr id="71" name="Google Shape;71;p15"/>
          <p:cNvSpPr txBox="1">
            <a:spLocks noGrp="1"/>
          </p:cNvSpPr>
          <p:nvPr>
            <p:ph type="subTitle" idx="1"/>
          </p:nvPr>
        </p:nvSpPr>
        <p:spPr>
          <a:xfrm>
            <a:off x="512700" y="532435"/>
            <a:ext cx="8118600" cy="409570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dirty="0">
                <a:solidFill>
                  <a:schemeClr val="tx1"/>
                </a:solidFill>
              </a:rPr>
              <a:t>-What is </a:t>
            </a:r>
          </a:p>
          <a:p>
            <a:pPr marL="0" lvl="0" indent="0" algn="l" rtl="0">
              <a:spcBef>
                <a:spcPts val="0"/>
              </a:spcBef>
              <a:spcAft>
                <a:spcPts val="0"/>
              </a:spcAft>
              <a:buNone/>
            </a:pPr>
            <a:r>
              <a:rPr lang="en-US" sz="1800" dirty="0">
                <a:solidFill>
                  <a:schemeClr val="tx1"/>
                </a:solidFill>
              </a:rPr>
              <a:t>Offside </a:t>
            </a:r>
          </a:p>
          <a:p>
            <a:pPr marL="0" lvl="0" indent="0" algn="l" rtl="0">
              <a:spcBef>
                <a:spcPts val="0"/>
              </a:spcBef>
              <a:spcAft>
                <a:spcPts val="0"/>
              </a:spcAft>
              <a:buNone/>
            </a:pPr>
            <a:r>
              <a:rPr lang="en-US" sz="1800" dirty="0">
                <a:solidFill>
                  <a:schemeClr val="tx1"/>
                </a:solidFill>
              </a:rPr>
              <a:t>in </a:t>
            </a:r>
          </a:p>
          <a:p>
            <a:pPr marL="0" lvl="0" indent="0" algn="l" rtl="0">
              <a:spcBef>
                <a:spcPts val="0"/>
              </a:spcBef>
              <a:spcAft>
                <a:spcPts val="0"/>
              </a:spcAft>
              <a:buNone/>
            </a:pPr>
            <a:r>
              <a:rPr lang="en-US" sz="1800" dirty="0">
                <a:solidFill>
                  <a:schemeClr val="tx1"/>
                </a:solidFill>
              </a:rPr>
              <a:t>Football ?</a:t>
            </a:r>
          </a:p>
          <a:p>
            <a:pPr marL="0" lvl="0" indent="0" algn="l" rtl="0">
              <a:spcBef>
                <a:spcPts val="0"/>
              </a:spcBef>
              <a:spcAft>
                <a:spcPts val="0"/>
              </a:spcAft>
              <a:buNone/>
            </a:pPr>
            <a:endParaRPr lang="en-US" sz="1400" dirty="0">
              <a:solidFill>
                <a:schemeClr val="tx1"/>
              </a:solidFill>
            </a:endParaRPr>
          </a:p>
          <a:p>
            <a:pPr marL="0" lvl="0" indent="0" algn="l" rtl="0">
              <a:spcBef>
                <a:spcPts val="0"/>
              </a:spcBef>
              <a:spcAft>
                <a:spcPts val="0"/>
              </a:spcAft>
              <a:buNone/>
            </a:pPr>
            <a:endParaRPr dirty="0"/>
          </a:p>
        </p:txBody>
      </p:sp>
      <p:pic>
        <p:nvPicPr>
          <p:cNvPr id="4" name="Offside in Soccer (Football) Rule in Under 2 Minutes">
            <a:hlinkClick r:id="" action="ppaction://media"/>
            <a:extLst>
              <a:ext uri="{FF2B5EF4-FFF2-40B4-BE49-F238E27FC236}">
                <a16:creationId xmlns:a16="http://schemas.microsoft.com/office/drawing/2014/main" id="{0F540E14-C249-4EC8-8A42-ADE19D4FD6B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898249" y="625033"/>
            <a:ext cx="7130004" cy="4426925"/>
          </a:xfrm>
          <a:prstGeom prst="rect">
            <a:avLst/>
          </a:prstGeom>
          <a:noFill/>
          <a:ln>
            <a:noFill/>
          </a:ln>
        </p:spPr>
      </p:pic>
      <p:pic>
        <p:nvPicPr>
          <p:cNvPr id="5" name="Picture 4" descr="Image result for thinking emoji">
            <a:extLst>
              <a:ext uri="{FF2B5EF4-FFF2-40B4-BE49-F238E27FC236}">
                <a16:creationId xmlns:a16="http://schemas.microsoft.com/office/drawing/2014/main" id="{D138348D-8B00-4CD8-80C2-0D279A98F04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83713" y="1854773"/>
            <a:ext cx="421762" cy="45350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945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80000">
                <p:cTn id="12" fill="hold" display="0">
                  <p:stCondLst>
                    <p:cond delay="indefinite"/>
                  </p:stCondLst>
                </p:cTn>
                <p:tgtEl>
                  <p:spTgt spid="4"/>
                </p:tgtEl>
              </p:cMediaNode>
            </p:vide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32"/>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Times New Roman"/>
                <a:ea typeface="Times New Roman"/>
                <a:cs typeface="Times New Roman"/>
                <a:sym typeface="Times New Roman"/>
              </a:rPr>
              <a:t>2.7 References</a:t>
            </a:r>
            <a:endParaRPr b="1">
              <a:latin typeface="Times New Roman"/>
              <a:ea typeface="Times New Roman"/>
              <a:cs typeface="Times New Roman"/>
              <a:sym typeface="Times New Roman"/>
            </a:endParaRPr>
          </a:p>
        </p:txBody>
      </p:sp>
      <p:sp>
        <p:nvSpPr>
          <p:cNvPr id="173" name="Google Shape;173;p32"/>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r>
              <a:rPr lang="en-IN" sz="1200" u="sng" dirty="0" err="1">
                <a:hlinkClick r:id="rId3"/>
              </a:rPr>
              <a:t>Tiziana</a:t>
            </a:r>
            <a:r>
              <a:rPr lang="en-IN" sz="1200" u="sng" dirty="0">
                <a:hlinkClick r:id="rId3"/>
              </a:rPr>
              <a:t> </a:t>
            </a:r>
            <a:r>
              <a:rPr lang="en-IN" sz="1200" u="sng" dirty="0" err="1">
                <a:hlinkClick r:id="rId3"/>
              </a:rPr>
              <a:t>D'Orazio</a:t>
            </a:r>
            <a:r>
              <a:rPr lang="en-IN" sz="1200" u="sng" dirty="0">
                <a:hlinkClick r:id="rId3"/>
              </a:rPr>
              <a:t> </a:t>
            </a:r>
            <a:r>
              <a:rPr lang="en-IN" sz="1200" dirty="0"/>
              <a:t>; </a:t>
            </a:r>
            <a:r>
              <a:rPr lang="en-IN" sz="1200" u="sng" dirty="0">
                <a:hlinkClick r:id="rId4"/>
              </a:rPr>
              <a:t>Marco Leo </a:t>
            </a:r>
            <a:r>
              <a:rPr lang="en-IN" sz="1200" dirty="0"/>
              <a:t>; </a:t>
            </a:r>
            <a:r>
              <a:rPr lang="en-IN" sz="1200" u="sng" dirty="0">
                <a:hlinkClick r:id="rId5"/>
              </a:rPr>
              <a:t>Paolo </a:t>
            </a:r>
            <a:r>
              <a:rPr lang="en-IN" sz="1200" u="sng" dirty="0" err="1">
                <a:hlinkClick r:id="rId5"/>
              </a:rPr>
              <a:t>Spagnolo</a:t>
            </a:r>
            <a:r>
              <a:rPr lang="en-IN" sz="1200" u="sng" dirty="0">
                <a:hlinkClick r:id="rId5"/>
              </a:rPr>
              <a:t> </a:t>
            </a:r>
            <a:r>
              <a:rPr lang="en-IN" sz="1200" dirty="0"/>
              <a:t>; </a:t>
            </a:r>
            <a:r>
              <a:rPr lang="en-IN" sz="1200" u="sng" dirty="0">
                <a:hlinkClick r:id="rId6"/>
              </a:rPr>
              <a:t>Pier Luigi </a:t>
            </a:r>
            <a:r>
              <a:rPr lang="en-IN" sz="1200" u="sng" dirty="0" err="1">
                <a:hlinkClick r:id="rId6"/>
              </a:rPr>
              <a:t>Mazzeo</a:t>
            </a:r>
            <a:r>
              <a:rPr lang="en-IN" sz="1200" u="sng" dirty="0">
                <a:hlinkClick r:id="rId6"/>
              </a:rPr>
              <a:t> </a:t>
            </a:r>
            <a:r>
              <a:rPr lang="en-IN" sz="1200" dirty="0"/>
              <a:t>; An Investigation Into the Feasibility of Real-Time Soccer Offside Detection From a Multiple Camera System;</a:t>
            </a:r>
            <a:r>
              <a:rPr lang="en" sz="1200" dirty="0"/>
              <a:t> </a:t>
            </a:r>
            <a:r>
              <a:rPr lang="en-IN" sz="1200" u="sng" dirty="0">
                <a:hlinkClick r:id="rId7"/>
              </a:rPr>
              <a:t>https://ieeexplore.ieee.org/document/5159423/</a:t>
            </a:r>
            <a:endParaRPr lang="en-IN" sz="1200" b="1" dirty="0"/>
          </a:p>
          <a:p>
            <a:r>
              <a:rPr lang="en-IN" sz="1200" dirty="0"/>
              <a:t>[1]. </a:t>
            </a:r>
            <a:r>
              <a:rPr lang="en-IN" sz="1200" dirty="0" err="1"/>
              <a:t>Jin</a:t>
            </a:r>
            <a:r>
              <a:rPr lang="en-IN" sz="1200" dirty="0"/>
              <a:t>, G., Tao, L., &amp; Xu, G. (2004). Hidden Markov Model Based Events Detection in Soccer Video. </a:t>
            </a:r>
            <a:r>
              <a:rPr lang="en-IN" sz="1200" i="1" dirty="0"/>
              <a:t>Lecture Notes in Computer Science</a:t>
            </a:r>
            <a:r>
              <a:rPr lang="en-IN" sz="1200" dirty="0"/>
              <a:t>, 605-612. </a:t>
            </a:r>
            <a:r>
              <a:rPr lang="en-IN" sz="1200" u="sng" dirty="0">
                <a:hlinkClick r:id="rId8"/>
              </a:rPr>
              <a:t>http://dx.doi.org/10.1007/978-3-540-30125-7_75</a:t>
            </a:r>
            <a:endParaRPr lang="en-IN" sz="1200" dirty="0"/>
          </a:p>
          <a:p>
            <a:r>
              <a:rPr lang="en-IN" sz="1200" dirty="0"/>
              <a:t>[2]. </a:t>
            </a:r>
            <a:r>
              <a:rPr lang="en-IN" sz="1200" dirty="0" err="1"/>
              <a:t>Mazzeo</a:t>
            </a:r>
            <a:r>
              <a:rPr lang="en-IN" sz="1200" dirty="0"/>
              <a:t>, P., </a:t>
            </a:r>
            <a:r>
              <a:rPr lang="en-IN" sz="1200" dirty="0" err="1"/>
              <a:t>Spagnolo</a:t>
            </a:r>
            <a:r>
              <a:rPr lang="en-IN" sz="1200" dirty="0"/>
              <a:t>, P., Leo, M., &amp; </a:t>
            </a:r>
            <a:r>
              <a:rPr lang="en-IN" sz="1200" dirty="0" err="1"/>
              <a:t>D’Orazio</a:t>
            </a:r>
            <a:r>
              <a:rPr lang="en-IN" sz="1200" dirty="0"/>
              <a:t>, T. (2010). Football Players Classification in a Multi-camera Environment. </a:t>
            </a:r>
            <a:r>
              <a:rPr lang="en-IN" sz="1200" i="1" dirty="0"/>
              <a:t>Advanced Concepts For Intelligent Vision Systems</a:t>
            </a:r>
            <a:r>
              <a:rPr lang="en-IN" sz="1200" dirty="0"/>
              <a:t>, 143-154. </a:t>
            </a:r>
            <a:r>
              <a:rPr lang="en-IN" sz="1200" u="sng" dirty="0">
                <a:hlinkClick r:id="rId9"/>
              </a:rPr>
              <a:t>http://dx.doi.org/10.1007/978-3-642-17691-3_14</a:t>
            </a:r>
            <a:endParaRPr lang="en-IN" sz="1200" dirty="0"/>
          </a:p>
          <a:p>
            <a:r>
              <a:rPr lang="en-IN" sz="1200" dirty="0"/>
              <a:t>[3]. </a:t>
            </a:r>
            <a:r>
              <a:rPr lang="en-IN" sz="1200" dirty="0" err="1"/>
              <a:t>Renno</a:t>
            </a:r>
            <a:r>
              <a:rPr lang="en-IN" sz="1200" dirty="0"/>
              <a:t>, J., Orwell, J., </a:t>
            </a:r>
            <a:r>
              <a:rPr lang="en-IN" sz="1200" dirty="0" err="1"/>
              <a:t>Thirde</a:t>
            </a:r>
            <a:r>
              <a:rPr lang="en-IN" sz="1200" dirty="0"/>
              <a:t>, D., &amp; Jones, G. (2004). Shadow Classification and Evaluation for Soccer Player Detection. </a:t>
            </a:r>
            <a:r>
              <a:rPr lang="en-IN" sz="1200" i="1" dirty="0" err="1"/>
              <a:t>Procedings</a:t>
            </a:r>
            <a:r>
              <a:rPr lang="en-IN" sz="1200" i="1" dirty="0"/>
              <a:t> of the British Machine Vision Conference 2004</a:t>
            </a:r>
            <a:r>
              <a:rPr lang="en-IN" sz="1200" dirty="0"/>
              <a:t>. </a:t>
            </a:r>
            <a:r>
              <a:rPr lang="en-IN" sz="1200" u="sng" dirty="0">
                <a:hlinkClick r:id="rId10"/>
              </a:rPr>
              <a:t>http://dx.doi.org/10.5244/c.18.86</a:t>
            </a:r>
            <a:endParaRPr lang="en-IN" sz="1200" dirty="0"/>
          </a:p>
          <a:p>
            <a:r>
              <a:rPr lang="en-IN" sz="1200" u="sng" dirty="0" err="1">
                <a:hlinkClick r:id="rId11"/>
              </a:rPr>
              <a:t>Sirimamayvadee</a:t>
            </a:r>
            <a:r>
              <a:rPr lang="en-IN" sz="1200" u="sng" dirty="0">
                <a:hlinkClick r:id="rId11"/>
              </a:rPr>
              <a:t> </a:t>
            </a:r>
            <a:r>
              <a:rPr lang="en-IN" sz="1200" u="sng" dirty="0" err="1">
                <a:hlinkClick r:id="rId11"/>
              </a:rPr>
              <a:t>Siratanita</a:t>
            </a:r>
            <a:r>
              <a:rPr lang="en-IN" sz="1200" u="sng" dirty="0">
                <a:hlinkClick r:id="rId11"/>
              </a:rPr>
              <a:t> </a:t>
            </a:r>
            <a:r>
              <a:rPr lang="en-IN" sz="1200" dirty="0"/>
              <a:t>; </a:t>
            </a:r>
            <a:r>
              <a:rPr lang="en-IN" sz="1200" u="sng" dirty="0" err="1">
                <a:hlinkClick r:id="rId12"/>
              </a:rPr>
              <a:t>Kosin</a:t>
            </a:r>
            <a:r>
              <a:rPr lang="en-IN" sz="1200" u="sng" dirty="0">
                <a:hlinkClick r:id="rId12"/>
              </a:rPr>
              <a:t> </a:t>
            </a:r>
            <a:r>
              <a:rPr lang="en-IN" sz="1200" u="sng" dirty="0" err="1">
                <a:hlinkClick r:id="rId12"/>
              </a:rPr>
              <a:t>Chamnongthai</a:t>
            </a:r>
            <a:r>
              <a:rPr lang="en-IN" sz="1200" u="sng" dirty="0">
                <a:hlinkClick r:id="rId12"/>
              </a:rPr>
              <a:t> </a:t>
            </a:r>
            <a:r>
              <a:rPr lang="en-IN" sz="1200" dirty="0"/>
              <a:t>; </a:t>
            </a:r>
            <a:r>
              <a:rPr lang="en-IN" sz="1200" u="sng" dirty="0" err="1">
                <a:hlinkClick r:id="rId13"/>
              </a:rPr>
              <a:t>Mistusji</a:t>
            </a:r>
            <a:r>
              <a:rPr lang="en-IN" sz="1200" u="sng" dirty="0">
                <a:hlinkClick r:id="rId13"/>
              </a:rPr>
              <a:t> </a:t>
            </a:r>
            <a:r>
              <a:rPr lang="en-IN" sz="1200" u="sng" dirty="0" err="1">
                <a:hlinkClick r:id="rId13"/>
              </a:rPr>
              <a:t>Muneyasu</a:t>
            </a:r>
            <a:r>
              <a:rPr lang="en-IN" sz="1200" dirty="0"/>
              <a:t>; Saliency-based football offside detection; </a:t>
            </a:r>
            <a:r>
              <a:rPr lang="en-IN" sz="1200" u="sng" dirty="0">
                <a:hlinkClick r:id="rId14"/>
              </a:rPr>
              <a:t>https://ieeexplore.ieee.org/document/8261213/</a:t>
            </a:r>
            <a:endParaRPr lang="en-IN" sz="1200" b="1" dirty="0"/>
          </a:p>
          <a:p>
            <a:r>
              <a:rPr lang="en-IN" sz="1200" u="sng" dirty="0" err="1">
                <a:hlinkClick r:id="rId11"/>
              </a:rPr>
              <a:t>Sirimamayvadee</a:t>
            </a:r>
            <a:r>
              <a:rPr lang="en-IN" sz="1200" u="sng" dirty="0">
                <a:hlinkClick r:id="rId11"/>
              </a:rPr>
              <a:t> </a:t>
            </a:r>
            <a:r>
              <a:rPr lang="en-IN" sz="1200" u="sng" dirty="0" err="1">
                <a:hlinkClick r:id="rId11"/>
              </a:rPr>
              <a:t>Siratanita</a:t>
            </a:r>
            <a:r>
              <a:rPr lang="en-IN" sz="1200" u="sng" dirty="0">
                <a:hlinkClick r:id="rId11"/>
              </a:rPr>
              <a:t> </a:t>
            </a:r>
            <a:r>
              <a:rPr lang="en-IN" sz="1200" dirty="0"/>
              <a:t>; </a:t>
            </a:r>
            <a:r>
              <a:rPr lang="en-IN" sz="1200" u="sng" dirty="0" err="1">
                <a:hlinkClick r:id="rId12"/>
              </a:rPr>
              <a:t>Kosin</a:t>
            </a:r>
            <a:r>
              <a:rPr lang="en-IN" sz="1200" u="sng" dirty="0">
                <a:hlinkClick r:id="rId12"/>
              </a:rPr>
              <a:t> </a:t>
            </a:r>
            <a:r>
              <a:rPr lang="en-IN" sz="1200" u="sng" dirty="0" err="1">
                <a:hlinkClick r:id="rId12"/>
              </a:rPr>
              <a:t>Chamnongthai</a:t>
            </a:r>
            <a:r>
              <a:rPr lang="en-IN" sz="1200" u="sng" dirty="0">
                <a:hlinkClick r:id="rId12"/>
              </a:rPr>
              <a:t> </a:t>
            </a:r>
            <a:r>
              <a:rPr lang="en-IN" sz="1200" dirty="0"/>
              <a:t>; </a:t>
            </a:r>
            <a:r>
              <a:rPr lang="en-IN" sz="1200" u="sng" dirty="0" err="1">
                <a:hlinkClick r:id="rId13"/>
              </a:rPr>
              <a:t>Mistusji</a:t>
            </a:r>
            <a:r>
              <a:rPr lang="en-IN" sz="1200" u="sng" dirty="0">
                <a:hlinkClick r:id="rId13"/>
              </a:rPr>
              <a:t> </a:t>
            </a:r>
            <a:r>
              <a:rPr lang="en-IN" sz="1200" u="sng" dirty="0" err="1">
                <a:hlinkClick r:id="rId13"/>
              </a:rPr>
              <a:t>Muneyasu</a:t>
            </a:r>
            <a:r>
              <a:rPr lang="en-IN" sz="1200" dirty="0"/>
              <a:t>; A method of saliency-based football-offside detection using six cameras; </a:t>
            </a:r>
            <a:r>
              <a:rPr lang="en-IN" sz="1200" u="sng" dirty="0">
                <a:hlinkClick r:id="rId15"/>
              </a:rPr>
              <a:t>https://ieeexplore.ieee.org/document/8300486/</a:t>
            </a:r>
            <a:endParaRPr lang="en-IN" sz="1200" dirty="0"/>
          </a:p>
          <a:p>
            <a:r>
              <a:rPr lang="en-IN" sz="1200" dirty="0"/>
              <a:t>An Investigation into the Feasibility of Real-time Soccer Offside Detection from a Multiple Camera System T. </a:t>
            </a:r>
            <a:r>
              <a:rPr lang="en-IN" sz="1200" dirty="0" err="1"/>
              <a:t>D’Orazio</a:t>
            </a:r>
            <a:r>
              <a:rPr lang="en-IN" sz="1200" dirty="0"/>
              <a:t> (Member IEEE), M. Leo, P. </a:t>
            </a:r>
            <a:r>
              <a:rPr lang="en-IN" sz="1200" dirty="0" err="1"/>
              <a:t>Spagnolo</a:t>
            </a:r>
            <a:r>
              <a:rPr lang="en-IN" sz="1200" dirty="0"/>
              <a:t>, P. L. </a:t>
            </a:r>
            <a:r>
              <a:rPr lang="en-IN" sz="1200" dirty="0" err="1"/>
              <a:t>Mazzeo</a:t>
            </a:r>
            <a:r>
              <a:rPr lang="en-IN" sz="1200" dirty="0"/>
              <a:t>, N. </a:t>
            </a:r>
            <a:r>
              <a:rPr lang="en-IN" sz="1200" dirty="0" err="1"/>
              <a:t>Mosca</a:t>
            </a:r>
            <a:r>
              <a:rPr lang="en-IN" sz="1200" dirty="0"/>
              <a:t>, M. Nitti, A. Distante</a:t>
            </a:r>
            <a:r>
              <a:rPr lang="en-IN" sz="1200" u="sng" dirty="0"/>
              <a:t>http://people.isasi.cnr.it/~m.leo/pubblica/Paper_IEEE_final_2009.pdf</a:t>
            </a:r>
            <a:r>
              <a:rPr lang="en" sz="1200" dirty="0"/>
              <a:t>                    </a:t>
            </a:r>
            <a:endParaRPr sz="1200" dirty="0"/>
          </a:p>
          <a:p>
            <a:pPr marL="457200" lvl="0" indent="-342900" algn="l" rtl="0">
              <a:spcBef>
                <a:spcPts val="0"/>
              </a:spcBef>
              <a:spcAft>
                <a:spcPts val="0"/>
              </a:spcAft>
              <a:buSzPts val="1800"/>
              <a:buChar char="●"/>
            </a:pPr>
            <a:endParaRPr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33"/>
          <p:cNvSpPr txBox="1">
            <a:spLocks noGrp="1"/>
          </p:cNvSpPr>
          <p:nvPr>
            <p:ph type="ctrTitle"/>
          </p:nvPr>
        </p:nvSpPr>
        <p:spPr>
          <a:xfrm>
            <a:off x="512700" y="1893300"/>
            <a:ext cx="8118600" cy="1522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a:t>3.Planning for next semester</a:t>
            </a:r>
            <a:endParaRPr b="1"/>
          </a:p>
        </p:txBody>
      </p:sp>
      <p:sp>
        <p:nvSpPr>
          <p:cNvPr id="179" name="Google Shape;179;p33"/>
          <p:cNvSpPr txBox="1">
            <a:spLocks noGrp="1"/>
          </p:cNvSpPr>
          <p:nvPr>
            <p:ph type="subTitle" idx="1"/>
          </p:nvPr>
        </p:nvSpPr>
        <p:spPr>
          <a:xfrm>
            <a:off x="512700" y="3840639"/>
            <a:ext cx="8118600" cy="78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34"/>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Times New Roman"/>
                <a:ea typeface="Times New Roman"/>
                <a:cs typeface="Times New Roman"/>
                <a:sym typeface="Times New Roman"/>
              </a:rPr>
              <a:t>Planning</a:t>
            </a:r>
            <a:endParaRPr b="1">
              <a:latin typeface="Times New Roman"/>
              <a:ea typeface="Times New Roman"/>
              <a:cs typeface="Times New Roman"/>
              <a:sym typeface="Times New Roman"/>
            </a:endParaRPr>
          </a:p>
        </p:txBody>
      </p:sp>
      <p:sp>
        <p:nvSpPr>
          <p:cNvPr id="185" name="Google Shape;185;p34"/>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dirty="0"/>
              <a:t>We have currently focusing on Module 1 and Module 2 namely Detection of the Ball and Detection of Players and that is the most important part of the project. The remaining modules such as Making of the offside line and giving the offside decision is planned to be completed in the upcoming semester. </a:t>
            </a:r>
            <a:endParaRPr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35"/>
          <p:cNvSpPr txBox="1">
            <a:spLocks noGrp="1"/>
          </p:cNvSpPr>
          <p:nvPr>
            <p:ph type="ctrTitle"/>
          </p:nvPr>
        </p:nvSpPr>
        <p:spPr>
          <a:xfrm>
            <a:off x="512700" y="1893300"/>
            <a:ext cx="8118600" cy="152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b="1">
                <a:latin typeface="Times New Roman"/>
                <a:ea typeface="Times New Roman"/>
                <a:cs typeface="Times New Roman"/>
                <a:sym typeface="Times New Roman"/>
              </a:rPr>
              <a:t>Thank You</a:t>
            </a:r>
            <a:endParaRPr b="1">
              <a:latin typeface="Times New Roman"/>
              <a:ea typeface="Times New Roman"/>
              <a:cs typeface="Times New Roman"/>
              <a:sym typeface="Times New Roman"/>
            </a:endParaRPr>
          </a:p>
        </p:txBody>
      </p:sp>
      <p:sp>
        <p:nvSpPr>
          <p:cNvPr id="191" name="Google Shape;191;p35"/>
          <p:cNvSpPr txBox="1">
            <a:spLocks noGrp="1"/>
          </p:cNvSpPr>
          <p:nvPr>
            <p:ph type="subTitle" idx="1"/>
          </p:nvPr>
        </p:nvSpPr>
        <p:spPr>
          <a:xfrm>
            <a:off x="512700" y="3840639"/>
            <a:ext cx="8118600" cy="78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5"/>
        <p:cNvGrpSpPr/>
        <p:nvPr/>
      </p:nvGrpSpPr>
      <p:grpSpPr>
        <a:xfrm>
          <a:off x="0" y="0"/>
          <a:ext cx="0" cy="0"/>
          <a:chOff x="0" y="0"/>
          <a:chExt cx="0" cy="0"/>
        </a:xfrm>
      </p:grpSpPr>
      <p:sp>
        <p:nvSpPr>
          <p:cNvPr id="76" name="Google Shape;76;p16"/>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Times New Roman"/>
                <a:ea typeface="Times New Roman"/>
                <a:cs typeface="Times New Roman"/>
                <a:sym typeface="Times New Roman"/>
              </a:rPr>
              <a:t>1.1 Abstract</a:t>
            </a:r>
            <a:endParaRPr b="1">
              <a:latin typeface="Times New Roman"/>
              <a:ea typeface="Times New Roman"/>
              <a:cs typeface="Times New Roman"/>
              <a:sym typeface="Times New Roman"/>
            </a:endParaRPr>
          </a:p>
        </p:txBody>
      </p:sp>
      <p:sp>
        <p:nvSpPr>
          <p:cNvPr id="77" name="Google Shape;77;p16"/>
          <p:cNvSpPr txBox="1">
            <a:spLocks noGrp="1"/>
          </p:cNvSpPr>
          <p:nvPr>
            <p:ph type="body" idx="1"/>
          </p:nvPr>
        </p:nvSpPr>
        <p:spPr>
          <a:xfrm>
            <a:off x="311700" y="925975"/>
            <a:ext cx="8520600" cy="3642825"/>
          </a:xfrm>
          <a:prstGeom prst="rect">
            <a:avLst/>
          </a:prstGeom>
        </p:spPr>
        <p:txBody>
          <a:bodyPr spcFirstLastPara="1" wrap="square" lIns="91425" tIns="91425" rIns="91425" bIns="91425" anchor="t" anchorCtr="0">
            <a:noAutofit/>
          </a:bodyPr>
          <a:lstStyle/>
          <a:p>
            <a:r>
              <a:rPr lang="en-US" altLang="en-US" dirty="0">
                <a:solidFill>
                  <a:schemeClr val="tx1"/>
                </a:solidFill>
                <a:latin typeface="AvenirNext-Medium" charset="0"/>
                <a:cs typeface="AvenirNext-Medium" charset="0"/>
              </a:rPr>
              <a:t>A solution for declaration of office event in soccer game based on digital image are Installed at stadium that send video pictures to a central processor system.</a:t>
            </a:r>
            <a:endParaRPr dirty="0"/>
          </a:p>
          <a:p>
            <a:r>
              <a:rPr lang="en-US" altLang="en-US" dirty="0">
                <a:solidFill>
                  <a:schemeClr val="tx1"/>
                </a:solidFill>
                <a:latin typeface="AvenirNext-Medium" charset="0"/>
                <a:cs typeface="AvenirNext-Medium" charset="0"/>
              </a:rPr>
              <a:t>Based on image processing methods the ball, Players and referees group are specified by object’s morphological properties.</a:t>
            </a:r>
          </a:p>
          <a:p>
            <a:r>
              <a:rPr lang="en" dirty="0"/>
              <a:t> </a:t>
            </a:r>
            <a:r>
              <a:rPr lang="en-US" altLang="en-US" dirty="0">
                <a:solidFill>
                  <a:schemeClr val="tx1"/>
                </a:solidFill>
                <a:latin typeface="AvenirNext-Medium" charset="0"/>
                <a:cs typeface="AvenirNext-Medium" charset="0"/>
              </a:rPr>
              <a:t>The other important topic in this paper is the way that how the system can realize the correct estimation of player’s location and ball by analyzing the video cam pictures in crowded areas.</a:t>
            </a:r>
          </a:p>
          <a:p>
            <a:r>
              <a:rPr lang="en-US" altLang="en-US" dirty="0">
                <a:solidFill>
                  <a:schemeClr val="tx1"/>
                </a:solidFill>
                <a:latin typeface="AvenirNext-Medium" charset="0"/>
                <a:cs typeface="AvenirNext-Medium" charset="0"/>
              </a:rPr>
              <a:t>To solve this problem, numeral computation and optical physics formulas are used to calculate the real coordinates of objects at soccer field.</a:t>
            </a:r>
          </a:p>
          <a:p>
            <a:r>
              <a:rPr lang="en-US" altLang="en-US" dirty="0">
                <a:solidFill>
                  <a:schemeClr val="tx1"/>
                </a:solidFill>
                <a:latin typeface="AvenirNext-Medium" charset="0"/>
                <a:cs typeface="AvenirNext-Medium" charset="0"/>
              </a:rPr>
              <a:t>There are a lot of prepared library methods to specify objects. Recognition players, ball and referees in the crowded pictures need to override modules. But firstly we need to get real coordinate’s location from visible pixels of each objects.</a:t>
            </a:r>
            <a:r>
              <a:rPr lang="en" dirty="0">
                <a:solidFill>
                  <a:schemeClr val="tx1"/>
                </a:solidFill>
              </a:rPr>
              <a:t>           </a:t>
            </a:r>
            <a:r>
              <a:rPr lang="en" dirty="0"/>
              <a:t>                          </a:t>
            </a:r>
            <a:endParaRPr dirty="0"/>
          </a:p>
          <a:p>
            <a:pPr marL="457200" lvl="0" indent="-342900" algn="l" rtl="0">
              <a:spcBef>
                <a:spcPts val="0"/>
              </a:spcBef>
              <a:spcAft>
                <a:spcPts val="0"/>
              </a:spcAft>
              <a:buSzPts val="1800"/>
              <a:buChar char="●"/>
            </a:pPr>
            <a:endParaRPr dirty="0"/>
          </a:p>
        </p:txBody>
      </p:sp>
    </p:spTree>
  </p:cSld>
  <p:clrMapOvr>
    <a:masterClrMapping/>
  </p:clrMapOvr>
  <p:transition spd="slow">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7"/>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Times New Roman"/>
                <a:ea typeface="Times New Roman"/>
                <a:cs typeface="Times New Roman"/>
                <a:sym typeface="Times New Roman"/>
              </a:rPr>
              <a:t>1.2 Objectives</a:t>
            </a:r>
            <a:endParaRPr b="1">
              <a:latin typeface="Times New Roman"/>
              <a:ea typeface="Times New Roman"/>
              <a:cs typeface="Times New Roman"/>
              <a:sym typeface="Times New Roman"/>
            </a:endParaRPr>
          </a:p>
        </p:txBody>
      </p:sp>
      <p:sp>
        <p:nvSpPr>
          <p:cNvPr id="83" name="Google Shape;83;p17"/>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IN" dirty="0"/>
              <a:t>To Detect the offside case in a Match immediately as it occurs to cut that rest period of a few minutes.</a:t>
            </a:r>
          </a:p>
          <a:p>
            <a:r>
              <a:rPr lang="en-US" dirty="0"/>
              <a:t>To maintain the tempo of the game is one of the main objectives of this project.</a:t>
            </a:r>
            <a:r>
              <a:rPr lang="en" dirty="0"/>
              <a:t>                                  </a:t>
            </a:r>
            <a:endParaRPr dirty="0"/>
          </a:p>
          <a:p>
            <a:r>
              <a:rPr lang="en-IN" dirty="0"/>
              <a:t>This system can be used at the highest of the levels as the FIFA World Cup as well as the biggest of the European Championships such as the UEFA Champions League. Making use of the system makes more sense in the higher levels as the stakes are high and one small incorrect decision such as an offside one may shift the whole momentum of the matches. </a:t>
            </a:r>
          </a:p>
          <a:p>
            <a:pPr marL="114300" lvl="0" indent="0" algn="l" rtl="0">
              <a:spcBef>
                <a:spcPts val="0"/>
              </a:spcBef>
              <a:spcAft>
                <a:spcPts val="0"/>
              </a:spcAft>
              <a:buSzPts val="1800"/>
              <a:buNone/>
            </a:pP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7"/>
        <p:cNvGrpSpPr/>
        <p:nvPr/>
      </p:nvGrpSpPr>
      <p:grpSpPr>
        <a:xfrm>
          <a:off x="0" y="0"/>
          <a:ext cx="0" cy="0"/>
          <a:chOff x="0" y="0"/>
          <a:chExt cx="0" cy="0"/>
        </a:xfrm>
      </p:grpSpPr>
      <p:sp>
        <p:nvSpPr>
          <p:cNvPr id="88" name="Google Shape;88;p18"/>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434343"/>
                </a:solidFill>
                <a:latin typeface="Times New Roman"/>
                <a:ea typeface="Times New Roman"/>
                <a:cs typeface="Times New Roman"/>
                <a:sym typeface="Times New Roman"/>
              </a:rPr>
              <a:t>1.3 Literature Review</a:t>
            </a:r>
            <a:endParaRPr b="1">
              <a:latin typeface="Times New Roman"/>
              <a:ea typeface="Times New Roman"/>
              <a:cs typeface="Times New Roman"/>
              <a:sym typeface="Times New Roman"/>
            </a:endParaRPr>
          </a:p>
        </p:txBody>
      </p:sp>
      <p:sp>
        <p:nvSpPr>
          <p:cNvPr id="89" name="Google Shape;89;p18"/>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r>
              <a:rPr lang="en-US" altLang="en-US" sz="1600" dirty="0">
                <a:solidFill>
                  <a:schemeClr val="tx1"/>
                </a:solidFill>
                <a:latin typeface="AvenirNext-Medium" charset="0"/>
                <a:cs typeface="AvenirNext-Medium" charset="0"/>
              </a:rPr>
              <a:t>Researchers have done a lot of research to develop the idea of evaluating players’ position on the football field and getting a way to find out the events occurred in the field. </a:t>
            </a:r>
            <a:r>
              <a:rPr lang="en-US" altLang="en-US" sz="1600" dirty="0" err="1">
                <a:solidFill>
                  <a:schemeClr val="tx1"/>
                </a:solidFill>
                <a:latin typeface="AvenirNext-Medium" charset="0"/>
                <a:cs typeface="AvenirNext-Medium" charset="0"/>
              </a:rPr>
              <a:t>Guoying</a:t>
            </a:r>
            <a:r>
              <a:rPr lang="en-US" altLang="en-US" sz="1600" dirty="0">
                <a:solidFill>
                  <a:schemeClr val="tx1"/>
                </a:solidFill>
                <a:latin typeface="AvenirNext-Medium" charset="0"/>
                <a:cs typeface="AvenirNext-Medium" charset="0"/>
              </a:rPr>
              <a:t> </a:t>
            </a:r>
            <a:r>
              <a:rPr lang="en-US" altLang="en-US" sz="1600" dirty="0" err="1">
                <a:solidFill>
                  <a:schemeClr val="tx1"/>
                </a:solidFill>
                <a:latin typeface="AvenirNext-Medium" charset="0"/>
                <a:cs typeface="AvenirNext-Medium" charset="0"/>
              </a:rPr>
              <a:t>Jin</a:t>
            </a:r>
            <a:r>
              <a:rPr lang="en-US" altLang="en-US" sz="1600" dirty="0">
                <a:solidFill>
                  <a:schemeClr val="tx1"/>
                </a:solidFill>
                <a:latin typeface="AvenirNext-Medium" charset="0"/>
                <a:cs typeface="AvenirNext-Medium" charset="0"/>
              </a:rPr>
              <a:t> et al. have presented a video processing model called Hidden Markov Model to detect every event of a football match like offside. An experiment was done to find out the result and their method worked correctly as the model can find any event effectively. Their experiment worked perfectly as the games have primitive patterns like shoot, heading, jump etc. (</a:t>
            </a:r>
            <a:r>
              <a:rPr lang="en-US" altLang="en-US" sz="1600" dirty="0" err="1">
                <a:solidFill>
                  <a:schemeClr val="tx1"/>
                </a:solidFill>
                <a:latin typeface="AvenirNext-Medium" charset="0"/>
                <a:cs typeface="AvenirNext-Medium" charset="0"/>
              </a:rPr>
              <a:t>Jin</a:t>
            </a:r>
            <a:r>
              <a:rPr lang="en-US" altLang="en-US" sz="1600" dirty="0">
                <a:solidFill>
                  <a:schemeClr val="tx1"/>
                </a:solidFill>
                <a:latin typeface="AvenirNext-Medium" charset="0"/>
                <a:cs typeface="AvenirNext-Medium" charset="0"/>
              </a:rPr>
              <a:t>, 2004).</a:t>
            </a:r>
          </a:p>
          <a:p>
            <a:r>
              <a:rPr lang="en-US" altLang="en-US" sz="1600" dirty="0">
                <a:solidFill>
                  <a:schemeClr val="tx1"/>
                </a:solidFill>
                <a:latin typeface="AvenirNext-Medium" charset="0"/>
                <a:cs typeface="AvenirNext-Medium" charset="0"/>
              </a:rPr>
              <a:t>Tracking any object from the data given from the camera is also challenging. P. </a:t>
            </a:r>
            <a:r>
              <a:rPr lang="en-US" altLang="en-US" sz="1600" dirty="0" err="1">
                <a:solidFill>
                  <a:schemeClr val="tx1"/>
                </a:solidFill>
                <a:latin typeface="AvenirNext-Medium" charset="0"/>
                <a:cs typeface="AvenirNext-Medium" charset="0"/>
              </a:rPr>
              <a:t>Mazzeo</a:t>
            </a:r>
            <a:r>
              <a:rPr lang="en-US" altLang="en-US" sz="1600" dirty="0">
                <a:solidFill>
                  <a:schemeClr val="tx1"/>
                </a:solidFill>
                <a:latin typeface="AvenirNext-Medium" charset="0"/>
                <a:cs typeface="AvenirNext-Medium" charset="0"/>
              </a:rPr>
              <a:t> et al. have done an excellent work to classify players in multiple camera environments. They have used an unsupervised algorithm to generate class models of objects from different cameras. They also used a cumulative brightness transfer function to classify same colored objects like players in the same team or referees and they found a good result (</a:t>
            </a:r>
            <a:r>
              <a:rPr lang="en-US" altLang="en-US" sz="1600" dirty="0" err="1">
                <a:solidFill>
                  <a:schemeClr val="tx1"/>
                </a:solidFill>
                <a:latin typeface="AvenirNext-Medium" charset="0"/>
                <a:cs typeface="AvenirNext-Medium" charset="0"/>
              </a:rPr>
              <a:t>Mazzeo</a:t>
            </a:r>
            <a:r>
              <a:rPr lang="en-US" altLang="en-US" sz="1600" dirty="0">
                <a:solidFill>
                  <a:schemeClr val="tx1"/>
                </a:solidFill>
                <a:latin typeface="AvenirNext-Medium" charset="0"/>
                <a:cs typeface="AvenirNext-Medium" charset="0"/>
              </a:rPr>
              <a:t>, 2010). S. de Sousa et al. also have done a good research to detect an offside during the match.</a:t>
            </a:r>
          </a:p>
          <a:p>
            <a:pPr marL="114300" indent="0">
              <a:buNone/>
            </a:pPr>
            <a:r>
              <a:rPr lang="en" dirty="0"/>
              <a:t>                                                            </a:t>
            </a:r>
            <a:endParaRPr dirty="0"/>
          </a:p>
          <a:p>
            <a:pPr marL="457200" lvl="0" indent="-342900" algn="l" rtl="0">
              <a:spcBef>
                <a:spcPts val="0"/>
              </a:spcBef>
              <a:spcAft>
                <a:spcPts val="0"/>
              </a:spcAft>
              <a:buSzPts val="1800"/>
              <a:buChar char="●"/>
            </a:pPr>
            <a:endParaRPr dirty="0"/>
          </a:p>
        </p:txBody>
      </p:sp>
    </p:spTree>
  </p:cSld>
  <p:clrMapOvr>
    <a:masterClrMapping/>
  </p:clrMapOvr>
  <p:transition spd="slow">
    <p:fade/>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7"/>
        <p:cNvGrpSpPr/>
        <p:nvPr/>
      </p:nvGrpSpPr>
      <p:grpSpPr>
        <a:xfrm>
          <a:off x="0" y="0"/>
          <a:ext cx="0" cy="0"/>
          <a:chOff x="0" y="0"/>
          <a:chExt cx="0" cy="0"/>
        </a:xfrm>
      </p:grpSpPr>
      <p:sp>
        <p:nvSpPr>
          <p:cNvPr id="88" name="Google Shape;88;p18"/>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434343"/>
                </a:solidFill>
                <a:latin typeface="Times New Roman"/>
                <a:ea typeface="Times New Roman"/>
                <a:cs typeface="Times New Roman"/>
                <a:sym typeface="Times New Roman"/>
              </a:rPr>
              <a:t>1.3 Literature Review</a:t>
            </a:r>
            <a:endParaRPr b="1">
              <a:latin typeface="Times New Roman"/>
              <a:ea typeface="Times New Roman"/>
              <a:cs typeface="Times New Roman"/>
              <a:sym typeface="Times New Roman"/>
            </a:endParaRPr>
          </a:p>
        </p:txBody>
      </p:sp>
      <p:sp>
        <p:nvSpPr>
          <p:cNvPr id="89" name="Google Shape;89;p18"/>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r>
              <a:rPr lang="en-US" altLang="en-US" dirty="0">
                <a:solidFill>
                  <a:schemeClr val="tx1"/>
                </a:solidFill>
                <a:latin typeface="AvenirNext-Medium" charset="0"/>
                <a:cs typeface="AvenirNext-Medium" charset="0"/>
              </a:rPr>
              <a:t>This idea can also be used for tracking the players as players have less speed than a football. As their experiment worked correctly, it can be used to track the players on the field. The shadow is one of the most complex barriers to track players especially when a game occurs at night. J. </a:t>
            </a:r>
            <a:r>
              <a:rPr lang="en-US" altLang="en-US" dirty="0" err="1">
                <a:solidFill>
                  <a:schemeClr val="tx1"/>
                </a:solidFill>
                <a:latin typeface="AvenirNext-Medium" charset="0"/>
                <a:cs typeface="AvenirNext-Medium" charset="0"/>
              </a:rPr>
              <a:t>Renno</a:t>
            </a:r>
            <a:r>
              <a:rPr lang="en-US" altLang="en-US" dirty="0">
                <a:solidFill>
                  <a:schemeClr val="tx1"/>
                </a:solidFill>
                <a:latin typeface="AvenirNext-Medium" charset="0"/>
                <a:cs typeface="AvenirNext-Medium" charset="0"/>
              </a:rPr>
              <a:t> et al. have done a research to classify shadow to detect players perfectly. They used unsupervised learning procedure to get RGB from the images to distinguish the foreground and shadow.</a:t>
            </a:r>
          </a:p>
          <a:p>
            <a:pPr marL="114300" indent="0">
              <a:buNone/>
            </a:pPr>
            <a:r>
              <a:rPr lang="en" dirty="0">
                <a:solidFill>
                  <a:schemeClr val="tx1"/>
                </a:solidFill>
              </a:rPr>
              <a:t>                                                            </a:t>
            </a:r>
            <a:endParaRPr dirty="0">
              <a:solidFill>
                <a:schemeClr val="tx1"/>
              </a:solidFill>
            </a:endParaRPr>
          </a:p>
          <a:p>
            <a:pPr marL="457200" lvl="0" indent="-342900" algn="l" rtl="0">
              <a:spcBef>
                <a:spcPts val="0"/>
              </a:spcBef>
              <a:spcAft>
                <a:spcPts val="0"/>
              </a:spcAft>
              <a:buSzPts val="1800"/>
              <a:buChar char="●"/>
            </a:pPr>
            <a:endParaRPr dirty="0"/>
          </a:p>
        </p:txBody>
      </p:sp>
    </p:spTree>
    <p:extLst>
      <p:ext uri="{BB962C8B-B14F-4D97-AF65-F5344CB8AC3E}">
        <p14:creationId xmlns:p14="http://schemas.microsoft.com/office/powerpoint/2010/main" val="2934826126"/>
      </p:ext>
    </p:extLst>
  </p:cSld>
  <p:clrMapOvr>
    <a:masterClrMapping/>
  </p:clrMapOvr>
  <p:transition spd="slow">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9"/>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Times New Roman"/>
                <a:ea typeface="Times New Roman"/>
                <a:cs typeface="Times New Roman"/>
                <a:sym typeface="Times New Roman"/>
              </a:rPr>
              <a:t>1.4 Problem Definition</a:t>
            </a:r>
            <a:endParaRPr b="1">
              <a:latin typeface="Times New Roman"/>
              <a:ea typeface="Times New Roman"/>
              <a:cs typeface="Times New Roman"/>
              <a:sym typeface="Times New Roman"/>
            </a:endParaRPr>
          </a:p>
        </p:txBody>
      </p:sp>
      <p:sp>
        <p:nvSpPr>
          <p:cNvPr id="95" name="Google Shape;95;p19"/>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r>
              <a:rPr lang="en" dirty="0"/>
              <a:t> </a:t>
            </a:r>
            <a:r>
              <a:rPr lang="en-US" altLang="en-US" sz="2400" dirty="0">
                <a:solidFill>
                  <a:schemeClr val="tx1"/>
                </a:solidFill>
                <a:latin typeface="AvenirNext-Medium" charset="0"/>
                <a:cs typeface="AvenirNext-Medium" charset="0"/>
              </a:rPr>
              <a:t>To increase the precision of the onside decision a system has been aimed that is called Tracking Technology in where quantify players positions and runs an algorithm to detect which players are onside or not.</a:t>
            </a:r>
          </a:p>
          <a:p>
            <a:pPr lvl="0"/>
            <a:r>
              <a:rPr lang="en-US" altLang="en-US" sz="2400" dirty="0">
                <a:solidFill>
                  <a:schemeClr val="tx1"/>
                </a:solidFill>
                <a:latin typeface="AvenirNext-Medium" charset="0"/>
                <a:cs typeface="AvenirNext-Medium" charset="0"/>
              </a:rPr>
              <a:t>To develop a system that </a:t>
            </a:r>
            <a:r>
              <a:rPr lang="en-US" altLang="en-US" sz="2400" dirty="0" err="1">
                <a:solidFill>
                  <a:schemeClr val="tx1"/>
                </a:solidFill>
                <a:latin typeface="AvenirNext-Medium" charset="0"/>
                <a:cs typeface="AvenirNext-Medium" charset="0"/>
              </a:rPr>
              <a:t>recognises</a:t>
            </a:r>
            <a:r>
              <a:rPr lang="en-US" altLang="en-US" sz="2400" dirty="0">
                <a:solidFill>
                  <a:schemeClr val="tx1"/>
                </a:solidFill>
                <a:latin typeface="AvenirNext-Medium" charset="0"/>
                <a:cs typeface="AvenirNext-Medium" charset="0"/>
              </a:rPr>
              <a:t> offside in a live soccer game by </a:t>
            </a:r>
            <a:r>
              <a:rPr lang="en-US" altLang="en-US" sz="2400" dirty="0" err="1">
                <a:solidFill>
                  <a:schemeClr val="tx1"/>
                </a:solidFill>
                <a:latin typeface="AvenirNext-Medium" charset="0"/>
                <a:cs typeface="AvenirNext-Medium" charset="0"/>
              </a:rPr>
              <a:t>analysing</a:t>
            </a:r>
            <a:r>
              <a:rPr lang="en-US" altLang="en-US" sz="2400" dirty="0">
                <a:solidFill>
                  <a:schemeClr val="tx1"/>
                </a:solidFill>
                <a:latin typeface="AvenirNext-Medium" charset="0"/>
                <a:cs typeface="AvenirNext-Medium" charset="0"/>
              </a:rPr>
              <a:t> the live stream or videos captured during the game by using digital video processing</a:t>
            </a:r>
            <a:r>
              <a:rPr lang="en" sz="2400" dirty="0">
                <a:solidFill>
                  <a:schemeClr val="tx1"/>
                </a:solidFill>
              </a:rPr>
              <a:t>                                 </a:t>
            </a:r>
            <a:endParaRPr lang="en-IN" sz="2400" dirty="0">
              <a:solidFill>
                <a:schemeClr val="tx1"/>
              </a:solidFill>
            </a:endParaRPr>
          </a:p>
          <a:p>
            <a:pPr marL="114300" lvl="0" indent="0" algn="l" rtl="0">
              <a:spcBef>
                <a:spcPts val="0"/>
              </a:spcBef>
              <a:spcAft>
                <a:spcPts val="0"/>
              </a:spcAft>
              <a:buSzPts val="1800"/>
              <a:buNone/>
            </a:pPr>
            <a:r>
              <a:rPr lang="en-IN" sz="2400" dirty="0">
                <a:solidFill>
                  <a:schemeClr val="tx1"/>
                </a:solidFill>
              </a:rPr>
              <a:t>                              </a:t>
            </a:r>
          </a:p>
          <a:p>
            <a:pPr marL="457200" lvl="0" indent="-342900" algn="l" rtl="0">
              <a:spcBef>
                <a:spcPts val="0"/>
              </a:spcBef>
              <a:spcAft>
                <a:spcPts val="0"/>
              </a:spcAft>
              <a:buSzPts val="1800"/>
              <a:buChar char="●"/>
            </a:pPr>
            <a:endParaRPr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9"/>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latin typeface="Times New Roman"/>
                <a:ea typeface="Times New Roman"/>
                <a:cs typeface="Times New Roman"/>
                <a:sym typeface="Times New Roman"/>
              </a:rPr>
              <a:t>1.5  </a:t>
            </a:r>
            <a:r>
              <a:rPr lang="en-IN" b="1" dirty="0">
                <a:latin typeface="Times New Roman"/>
                <a:ea typeface="Times New Roman"/>
                <a:cs typeface="Times New Roman"/>
                <a:sym typeface="Times New Roman"/>
              </a:rPr>
              <a:t>Scope</a:t>
            </a:r>
            <a:endParaRPr b="1" dirty="0">
              <a:latin typeface="Times New Roman"/>
              <a:ea typeface="Times New Roman"/>
              <a:cs typeface="Times New Roman"/>
              <a:sym typeface="Times New Roman"/>
            </a:endParaRPr>
          </a:p>
        </p:txBody>
      </p:sp>
      <p:sp>
        <p:nvSpPr>
          <p:cNvPr id="95" name="Google Shape;95;p19"/>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p>
            <a:r>
              <a:rPr lang="en-US" altLang="en-US" sz="2000" dirty="0">
                <a:solidFill>
                  <a:schemeClr val="tx1"/>
                </a:solidFill>
                <a:latin typeface="AvenirNext-Medium" charset="0"/>
                <a:cs typeface="AvenirNext-Medium" charset="0"/>
              </a:rPr>
              <a:t>The football matches have high value in the sports market and make a significant impact to an economy of a country.</a:t>
            </a:r>
          </a:p>
          <a:p>
            <a:r>
              <a:rPr lang="en-US" altLang="en-US" sz="2000" dirty="0">
                <a:solidFill>
                  <a:schemeClr val="tx1"/>
                </a:solidFill>
                <a:latin typeface="AvenirNext-Medium" charset="0"/>
                <a:cs typeface="AvenirNext-Medium" charset="0"/>
              </a:rPr>
              <a:t>Offside is an important rule for making fair competition for offence and </a:t>
            </a:r>
            <a:r>
              <a:rPr lang="en-US" altLang="en-US" sz="2000" dirty="0" err="1">
                <a:solidFill>
                  <a:schemeClr val="tx1"/>
                </a:solidFill>
                <a:latin typeface="AvenirNext-Medium" charset="0"/>
                <a:cs typeface="AvenirNext-Medium" charset="0"/>
              </a:rPr>
              <a:t>defence</a:t>
            </a:r>
            <a:r>
              <a:rPr lang="en-US" altLang="en-US" sz="2000" dirty="0">
                <a:solidFill>
                  <a:schemeClr val="tx1"/>
                </a:solidFill>
                <a:latin typeface="AvenirNext-Medium" charset="0"/>
                <a:cs typeface="AvenirNext-Medium" charset="0"/>
              </a:rPr>
              <a:t> to fight for getting and protecting the goal</a:t>
            </a:r>
          </a:p>
          <a:p>
            <a:r>
              <a:rPr lang="en-US" altLang="en-US" sz="2000" dirty="0">
                <a:solidFill>
                  <a:schemeClr val="tx1"/>
                </a:solidFill>
                <a:latin typeface="AvenirNext-Medium" charset="0"/>
                <a:cs typeface="AvenirNext-Medium" charset="0"/>
              </a:rPr>
              <a:t>However since linesman sometimes cannot see important scenes for suggesting judgement to the referee due to limitation of the seeing ability of human, Afterimage, occlusion, and so on, the automatic system of linesman for detecting offside is urgently required.</a:t>
            </a:r>
          </a:p>
          <a:p>
            <a:r>
              <a:rPr lang="en-US" altLang="en-US" sz="2000" dirty="0">
                <a:solidFill>
                  <a:schemeClr val="tx1"/>
                </a:solidFill>
                <a:latin typeface="AvenirNext-Medium" charset="0"/>
                <a:cs typeface="AvenirNext-Medium" charset="0"/>
              </a:rPr>
              <a:t>To maintain the tempo of the game is one of the major aims of this project.</a:t>
            </a:r>
          </a:p>
          <a:p>
            <a:pPr marL="114300" indent="0">
              <a:buNone/>
            </a:pPr>
            <a:r>
              <a:rPr lang="en-IN" sz="2000" dirty="0">
                <a:solidFill>
                  <a:schemeClr val="tx1"/>
                </a:solidFill>
              </a:rPr>
              <a:t>                              </a:t>
            </a:r>
          </a:p>
          <a:p>
            <a:pPr marL="114300" lvl="0" indent="0" algn="l" rtl="0">
              <a:spcBef>
                <a:spcPts val="0"/>
              </a:spcBef>
              <a:spcAft>
                <a:spcPts val="0"/>
              </a:spcAft>
              <a:buSzPts val="1800"/>
              <a:buNone/>
            </a:pPr>
            <a:endParaRPr dirty="0"/>
          </a:p>
        </p:txBody>
      </p:sp>
    </p:spTree>
    <p:extLst>
      <p:ext uri="{BB962C8B-B14F-4D97-AF65-F5344CB8AC3E}">
        <p14:creationId xmlns:p14="http://schemas.microsoft.com/office/powerpoint/2010/main" val="4280560678"/>
      </p:ext>
    </p:extLst>
  </p:cSld>
  <p:clrMapOvr>
    <a:masterClrMapping/>
  </p:clrMapOvr>
</p:sld>
</file>

<file path=ppt/theme/theme1.xml><?xml version="1.0" encoding="utf-8"?>
<a:theme xmlns:a="http://schemas.openxmlformats.org/drawingml/2006/main" name="Paperback">
  <a:themeElements>
    <a:clrScheme name="Paperback">
      <a:dk1>
        <a:srgbClr val="000000"/>
      </a:dk1>
      <a:lt1>
        <a:srgbClr val="FFFFFF"/>
      </a:lt1>
      <a:dk2>
        <a:srgbClr val="00695C"/>
      </a:dk2>
      <a:lt2>
        <a:srgbClr val="26A69A"/>
      </a:lt2>
      <a:accent1>
        <a:srgbClr val="FFFBF0"/>
      </a:accent1>
      <a:accent2>
        <a:srgbClr val="B7B7B7"/>
      </a:accent2>
      <a:accent3>
        <a:srgbClr val="FB8C00"/>
      </a:accent3>
      <a:accent4>
        <a:srgbClr val="80CBC4"/>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96</TotalTime>
  <Words>2243</Words>
  <Application>Microsoft Office PowerPoint</Application>
  <PresentationFormat>On-screen Show (16:9)</PresentationFormat>
  <Paragraphs>132</Paragraphs>
  <Slides>33</Slides>
  <Notes>30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33</vt:i4>
      </vt:variant>
    </vt:vector>
  </HeadingPairs>
  <TitlesOfParts>
    <vt:vector size="38" baseType="lpstr">
      <vt:lpstr>Arial</vt:lpstr>
      <vt:lpstr>Times New Roman</vt:lpstr>
      <vt:lpstr>AvenirNext-Medium</vt:lpstr>
      <vt:lpstr>Old Standard TT</vt:lpstr>
      <vt:lpstr>Paperback</vt:lpstr>
      <vt:lpstr>Computer Engineering Department A.P. Shah Institute of Technology G.B.Road,Kasarvadavli, Thane(W), Mumbai-400615 UNIVERSITY OF MUMBAI Academic Year 2019-2020</vt:lpstr>
      <vt:lpstr>                                                    A Project Report on Digital Image Processing Solutions for Offside Recognition in Football Submitted in partial fulfillment of the degree of Bachelor of Engineering(Sem-7) in Computer Engineering By Pradipt Kalamkar(moodle Id) Ketan Wadekar(moodle Id) Vatsal Panchal(moodle Id)  Under the Guidance of Prof. Krupi Saraf     </vt:lpstr>
      <vt:lpstr>1.Project Conception and Initiation</vt:lpstr>
      <vt:lpstr>1.1 Abstract</vt:lpstr>
      <vt:lpstr>1.2 Objectives</vt:lpstr>
      <vt:lpstr>1.3 Literature Review</vt:lpstr>
      <vt:lpstr>1.3 Literature Review</vt:lpstr>
      <vt:lpstr>1.4 Problem Definition</vt:lpstr>
      <vt:lpstr>1.5  Scope</vt:lpstr>
      <vt:lpstr>1.6 Technology stack</vt:lpstr>
      <vt:lpstr>1.7  Benefits for Environment and Society</vt:lpstr>
      <vt:lpstr>2. Project Design</vt:lpstr>
      <vt:lpstr>2.1 Proposed System</vt:lpstr>
      <vt:lpstr>2.1 Proposed System</vt:lpstr>
      <vt:lpstr>2.1 Proposed System</vt:lpstr>
      <vt:lpstr>2.1 Proposed System</vt:lpstr>
      <vt:lpstr>2.2 Design(Flow Of Modules)</vt:lpstr>
      <vt:lpstr>2.2 Design(Flow Of Modules)</vt:lpstr>
      <vt:lpstr>2.2 Design(Flow Of Modules)</vt:lpstr>
      <vt:lpstr>2.2 Design(Flow Of Modules)</vt:lpstr>
      <vt:lpstr>2.3 Object Detection Task (using Deep Learning)   </vt:lpstr>
      <vt:lpstr>2.3 Object Detection Task (using Deep Learning)   </vt:lpstr>
      <vt:lpstr>2.3 Object Detection Task (using Deep Learning)   </vt:lpstr>
      <vt:lpstr>2.3 Object Detection Task (using Deep Learning)   </vt:lpstr>
      <vt:lpstr>2.3 Object Detection Task (using Deep Learning)   </vt:lpstr>
      <vt:lpstr>2.3 Understanding Region-Based Convolutional Neural Network    </vt:lpstr>
      <vt:lpstr>PowerPoint Presentation</vt:lpstr>
      <vt:lpstr>PowerPoint Presentation</vt:lpstr>
      <vt:lpstr>PowerPoint Presentation</vt:lpstr>
      <vt:lpstr>2.7 References</vt:lpstr>
      <vt:lpstr>3.Planning for next semester</vt:lpstr>
      <vt:lpstr>Planning</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Engineering Department A.P. Shah Institute of Technology G.B.Road,Kasarvadavli, Thane(W), Mumbai-400615 UNIVERSITY OF MUMBAI Academic Year 2019-2020</dc:title>
  <cp:lastModifiedBy>Pradipt Kalamkar</cp:lastModifiedBy>
  <cp:revision>11</cp:revision>
  <dcterms:modified xsi:type="dcterms:W3CDTF">2019-10-31T09:37:18Z</dcterms:modified>
</cp:coreProperties>
</file>